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54"/>
  </p:notesMasterIdLst>
  <p:sldIdLst>
    <p:sldId id="260" r:id="rId5"/>
    <p:sldId id="314" r:id="rId6"/>
    <p:sldId id="312" r:id="rId7"/>
    <p:sldId id="257" r:id="rId8"/>
    <p:sldId id="340" r:id="rId9"/>
    <p:sldId id="300" r:id="rId10"/>
    <p:sldId id="301" r:id="rId11"/>
    <p:sldId id="341" r:id="rId12"/>
    <p:sldId id="303" r:id="rId13"/>
    <p:sldId id="304" r:id="rId14"/>
    <p:sldId id="335" r:id="rId15"/>
    <p:sldId id="336" r:id="rId16"/>
    <p:sldId id="305" r:id="rId17"/>
    <p:sldId id="342" r:id="rId18"/>
    <p:sldId id="307" r:id="rId19"/>
    <p:sldId id="308" r:id="rId20"/>
    <p:sldId id="309" r:id="rId21"/>
    <p:sldId id="267" r:id="rId22"/>
    <p:sldId id="281" r:id="rId23"/>
    <p:sldId id="282" r:id="rId24"/>
    <p:sldId id="283" r:id="rId25"/>
    <p:sldId id="284" r:id="rId26"/>
    <p:sldId id="285" r:id="rId27"/>
    <p:sldId id="286" r:id="rId28"/>
    <p:sldId id="287" r:id="rId29"/>
    <p:sldId id="288" r:id="rId30"/>
    <p:sldId id="337" r:id="rId31"/>
    <p:sldId id="343" r:id="rId32"/>
    <p:sldId id="344" r:id="rId33"/>
    <p:sldId id="291" r:id="rId34"/>
    <p:sldId id="292" r:id="rId35"/>
    <p:sldId id="345" r:id="rId36"/>
    <p:sldId id="294" r:id="rId37"/>
    <p:sldId id="295" r:id="rId38"/>
    <p:sldId id="296" r:id="rId39"/>
    <p:sldId id="268" r:id="rId40"/>
    <p:sldId id="297" r:id="rId41"/>
    <p:sldId id="298" r:id="rId42"/>
    <p:sldId id="338" r:id="rId43"/>
    <p:sldId id="256" r:id="rId44"/>
    <p:sldId id="262" r:id="rId45"/>
    <p:sldId id="347" r:id="rId46"/>
    <p:sldId id="264" r:id="rId47"/>
    <p:sldId id="265" r:id="rId48"/>
    <p:sldId id="266" r:id="rId49"/>
    <p:sldId id="315" r:id="rId50"/>
    <p:sldId id="339" r:id="rId51"/>
    <p:sldId id="348"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55" autoAdjust="0"/>
  </p:normalViewPr>
  <p:slideViewPr>
    <p:cSldViewPr snapToGrid="0">
      <p:cViewPr varScale="1">
        <p:scale>
          <a:sx n="85" d="100"/>
          <a:sy n="85" d="100"/>
        </p:scale>
        <p:origin x="147" y="39"/>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emf"/><Relationship Id="rId6" Type="http://schemas.openxmlformats.org/officeDocument/2006/relationships/image" Target="../media/image6.wmf"/><Relationship Id="rId5" Type="http://schemas.openxmlformats.org/officeDocument/2006/relationships/image" Target="../media/image12.wmf"/><Relationship Id="rId4"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A797-2590-47A8-A950-63A6CBED7988}"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A5684-4221-48BD-B0A5-72D46DA4EB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3600" kern="1200">
        <a:solidFill>
          <a:schemeClr val="tx1"/>
        </a:solidFill>
        <a:latin typeface="+mn-lt"/>
        <a:ea typeface="+mn-ea"/>
        <a:cs typeface="+mn-cs"/>
      </a:defRPr>
    </a:lvl1pPr>
    <a:lvl2pPr marL="457200" algn="l" defTabSz="914400" rtl="0" eaLnBrk="1" latinLnBrk="0" hangingPunct="1">
      <a:defRPr sz="3600" kern="1200">
        <a:solidFill>
          <a:schemeClr val="tx1"/>
        </a:solidFill>
        <a:latin typeface="+mn-lt"/>
        <a:ea typeface="+mn-ea"/>
        <a:cs typeface="+mn-cs"/>
      </a:defRPr>
    </a:lvl2pPr>
    <a:lvl3pPr marL="914400" algn="l" defTabSz="914400" rtl="0" eaLnBrk="1" latinLnBrk="0" hangingPunct="1">
      <a:defRPr sz="3600" kern="1200">
        <a:solidFill>
          <a:schemeClr val="tx1"/>
        </a:solidFill>
        <a:latin typeface="+mn-lt"/>
        <a:ea typeface="+mn-ea"/>
        <a:cs typeface="+mn-cs"/>
      </a:defRPr>
    </a:lvl3pPr>
    <a:lvl4pPr marL="1371600" algn="l" defTabSz="914400" rtl="0" eaLnBrk="1" latinLnBrk="0" hangingPunct="1">
      <a:defRPr sz="3600" kern="1200">
        <a:solidFill>
          <a:schemeClr val="tx1"/>
        </a:solidFill>
        <a:latin typeface="+mn-lt"/>
        <a:ea typeface="+mn-ea"/>
        <a:cs typeface="+mn-cs"/>
      </a:defRPr>
    </a:lvl4pPr>
    <a:lvl5pPr marL="1828800" algn="l" defTabSz="914400" rtl="0" eaLnBrk="1" latinLnBrk="0" hangingPunct="1">
      <a:defRPr sz="3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800"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1521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F85C3-92C3-44EA-8F34-A8FE43A11BE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051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上一步是从中心波长偏移导出各个节点的曲率，但是只有十个节点，光纤总长却有</a:t>
            </a:r>
            <a:r>
              <a:rPr lang="en-US" altLang="zh-CN" sz="2000" dirty="0"/>
              <a:t>1.2m</a:t>
            </a:r>
            <a:r>
              <a:rPr lang="zh-CN" altLang="en-US" sz="2000" dirty="0"/>
              <a:t>，因此需要曲率插值</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F85C3-92C3-44EA-8F34-A8FE43A11BE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881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在空间曲线</a:t>
            </a:r>
            <a:r>
              <a:rPr lang="en-US" altLang="zh-CN" sz="1200" kern="1200" dirty="0">
                <a:solidFill>
                  <a:schemeClr val="tx1"/>
                </a:solidFill>
                <a:effectLst/>
                <a:latin typeface="+mn-lt"/>
                <a:ea typeface="+mn-ea"/>
                <a:cs typeface="+mn-cs"/>
              </a:rPr>
              <a:t>O</a:t>
            </a:r>
            <a:r>
              <a:rPr lang="en-US" altLang="zh-CN" sz="1200" kern="1200" baseline="-25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O</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O</a:t>
            </a:r>
            <a:r>
              <a:rPr lang="en-US" altLang="zh-CN" sz="1200" kern="1200" baseline="-250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的一端建立全局绝对坐标系</a:t>
            </a:r>
            <a:r>
              <a:rPr lang="en-US" altLang="zh-CN" sz="1200" kern="1200" dirty="0">
                <a:solidFill>
                  <a:schemeClr val="tx1"/>
                </a:solidFill>
                <a:effectLst/>
                <a:latin typeface="+mn-lt"/>
                <a:ea typeface="+mn-ea"/>
                <a:cs typeface="+mn-cs"/>
              </a:rPr>
              <a:t>xyz</a:t>
            </a:r>
            <a:r>
              <a:rPr lang="zh-CN" altLang="zh-CN" sz="1200" kern="1200" dirty="0">
                <a:solidFill>
                  <a:schemeClr val="tx1"/>
                </a:solidFill>
                <a:effectLst/>
                <a:latin typeface="+mn-lt"/>
                <a:ea typeface="+mn-ea"/>
                <a:cs typeface="+mn-cs"/>
              </a:rPr>
              <a:t>，在每一个节点建立运动坐标系</a:t>
            </a:r>
            <a:r>
              <a:rPr lang="en-US" altLang="zh-CN" sz="1200" kern="1200" dirty="0" err="1">
                <a:solidFill>
                  <a:schemeClr val="tx1"/>
                </a:solidFill>
                <a:effectLst/>
                <a:latin typeface="+mn-lt"/>
                <a:ea typeface="+mn-ea"/>
                <a:cs typeface="+mn-cs"/>
              </a:rPr>
              <a:t>abc</a:t>
            </a: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沿着几何中心指向光纤光栅</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的方向，</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沿着空间曲线在此点的切线方向，</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垂直于</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组成的平面，组成右手笛卡尔坐标系。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F85C3-92C3-44EA-8F34-A8FE43A11BE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6134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相对于上一个点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F85C3-92C3-44EA-8F34-A8FE43A11BE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6947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运动坐标系即是上一步的平移矩阵</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F85C3-92C3-44EA-8F34-A8FE43A11BE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5240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设计了一种改进型三维重构算法，既避免了复杂的求解微分方程组过程，保证了形状重构的效率和实时性，同时可以有效地进行温度补偿，减小温度变化对形状重构的干扰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95184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做的工作就如标题所说，就是采集数据，传感器受力产生弯曲，空间坐标发生变化，对于怎们解算出空间坐标这是前面一组的任务，我就不累述。但是，你要进行数据处理，那得有数据，这就是这一步的主要目的，可这有啥好说的。（截图</a:t>
            </a:r>
            <a:r>
              <a:rPr lang="en-US" altLang="zh-CN" dirty="0"/>
              <a:t>1</a:t>
            </a:r>
            <a:r>
              <a:rPr lang="zh-CN" altLang="en-US" dirty="0"/>
              <a:t>）这是原来的官方程序，密密麻麻</a:t>
            </a:r>
            <a:r>
              <a:rPr lang="en-US" altLang="zh-CN" dirty="0"/>
              <a:t>……</a:t>
            </a:r>
            <a:r>
              <a:rPr lang="zh-CN" altLang="en-US" dirty="0"/>
              <a:t>（截图二）这是我们后来找到的一个另外，显而易见，</a:t>
            </a:r>
            <a:r>
              <a:rPr lang="en-US" altLang="zh-CN" dirty="0"/>
              <a:t>2</a:t>
            </a:r>
            <a:r>
              <a:rPr lang="zh-CN" altLang="en-US" dirty="0"/>
              <a:t>优于</a:t>
            </a:r>
            <a:r>
              <a:rPr lang="en-US" altLang="zh-CN" dirty="0"/>
              <a:t>1</a:t>
            </a:r>
            <a:r>
              <a:rPr lang="zh-CN" altLang="en-US" dirty="0"/>
              <a:t>，但是我们最后并没有改成功，原因的话也很明显，第二个使用的是串口，在实际实验中使用的是以太网，但按照我们查到的资料这部分是可以改的，改成以太网。这也是我们需要去进一步改进这个程序的地方。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414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这是我们原来设计的一部分程序，我们把需要运算的东西写在了</a:t>
            </a:r>
            <a:r>
              <a:rPr lang="en-US" altLang="zh-CN" dirty="0" err="1"/>
              <a:t>matlab</a:t>
            </a:r>
            <a:r>
              <a:rPr lang="zh-CN" altLang="en-US" dirty="0"/>
              <a:t>里了，通过</a:t>
            </a:r>
            <a:r>
              <a:rPr lang="en-US" altLang="zh-CN" dirty="0" err="1"/>
              <a:t>labview</a:t>
            </a:r>
            <a:r>
              <a:rPr lang="zh-CN" altLang="en-US" dirty="0"/>
              <a:t>外部调用</a:t>
            </a:r>
            <a:r>
              <a:rPr lang="en-US" altLang="zh-CN" dirty="0" err="1"/>
              <a:t>matlab</a:t>
            </a:r>
            <a:r>
              <a:rPr lang="zh-CN" altLang="en-US" dirty="0"/>
              <a:t>来算空间坐标。但这在我们第一次实验时出现了问题，实时性的问题。在实际中，整个程序的延时达到了</a:t>
            </a:r>
            <a:r>
              <a:rPr lang="en-US" altLang="zh-CN" dirty="0"/>
              <a:t>5</a:t>
            </a:r>
            <a:r>
              <a:rPr lang="zh-CN" altLang="en-US" dirty="0"/>
              <a:t>秒左右，这与我们刚开始的设计指标是完全不符合的。针对这种情况，我们提出了几种猜想，第一，外部调用</a:t>
            </a:r>
            <a:r>
              <a:rPr lang="en-US" altLang="zh-CN" dirty="0" err="1"/>
              <a:t>matlab</a:t>
            </a:r>
            <a:r>
              <a:rPr lang="zh-CN" altLang="en-US" dirty="0"/>
              <a:t>所导致，第二，就是刚刚提到的采集部分过于臃肿，有许多功能在这个程序中用不到，但它还是跑了一遍。针对第二种可能，我们使用学长的程序运行了一下，并没有发生问题，而两个程序之间的差别就在算法那部分，从侧面说明，采集部分不是问题的主要原因。那么改写</a:t>
            </a:r>
            <a:r>
              <a:rPr lang="en-US" altLang="zh-CN" dirty="0" err="1"/>
              <a:t>matlab</a:t>
            </a:r>
            <a:r>
              <a:rPr lang="zh-CN" altLang="en-US" dirty="0"/>
              <a:t>成立主要任务。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8650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这是我们后来把</a:t>
            </a:r>
            <a:r>
              <a:rPr lang="en-US" altLang="zh-CN" dirty="0" err="1"/>
              <a:t>matlab</a:t>
            </a:r>
            <a:r>
              <a:rPr lang="zh-CN" altLang="en-US" dirty="0"/>
              <a:t>转为</a:t>
            </a:r>
            <a:r>
              <a:rPr lang="en-US" altLang="zh-CN" dirty="0" err="1"/>
              <a:t>labview</a:t>
            </a:r>
            <a:r>
              <a:rPr lang="zh-CN" altLang="en-US" dirty="0"/>
              <a:t>的程序。看上去很简单， 这四个是我们写好封装完的子</a:t>
            </a:r>
            <a:r>
              <a:rPr lang="en-US" altLang="zh-CN" dirty="0"/>
              <a:t>vi</a:t>
            </a:r>
            <a:r>
              <a:rPr lang="zh-CN" altLang="en-US" dirty="0"/>
              <a:t>，把他们四个打开，就是这样的</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8598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372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这是</a:t>
            </a:r>
            <a:r>
              <a:rPr lang="en-US" altLang="zh-CN" sz="1200" kern="1200" dirty="0">
                <a:solidFill>
                  <a:schemeClr val="tx1"/>
                </a:solidFill>
                <a:effectLst/>
                <a:latin typeface="+mn-lt"/>
                <a:ea typeface="+mn-ea"/>
                <a:cs typeface="+mn-cs"/>
              </a:rPr>
              <a:t>Bragg</a:t>
            </a:r>
            <a:r>
              <a:rPr lang="zh-CN" altLang="zh-CN" sz="1200" kern="1200" dirty="0">
                <a:solidFill>
                  <a:schemeClr val="tx1"/>
                </a:solidFill>
                <a:effectLst/>
                <a:latin typeface="+mn-lt"/>
                <a:ea typeface="+mn-ea"/>
                <a:cs typeface="+mn-cs"/>
              </a:rPr>
              <a:t>反射条件</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为FBG的中心波长</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为纤芯有效折射率</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为光栅周期。从式中可得，FBG的中心波长主要由光栅周期</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和有效折射率</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决定，因此任何影响这两个参数的物理过程都会导致FBG的中心波长发生偏移</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表示光纤光栅周期变化，其主要原因为轴向应变或者温度变化产生的热膨胀效应</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表示光纤光栅有效折射率的变化，其主要产生原因为纵向应变导致的弹光效应或者温度变化导致的热光效应</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241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下面由马沙同学简单介绍下程序的各个部分</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144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①根线是采集程序传输回来的中心波长的数组 ②就是我们的核心部分，对应着的分别是：根据中心波长求曲率，再进行插值，算出每个点的相对坐标，在转化为绝对坐标。③是检索数组。分别得到</a:t>
            </a:r>
            <a:r>
              <a:rPr lang="en-US" altLang="zh-CN" dirty="0"/>
              <a:t>x</a:t>
            </a:r>
            <a:r>
              <a:rPr lang="zh-CN" altLang="en-US" dirty="0"/>
              <a:t>，</a:t>
            </a:r>
            <a:r>
              <a:rPr lang="en-US" altLang="zh-CN" dirty="0"/>
              <a:t>y</a:t>
            </a:r>
            <a:r>
              <a:rPr lang="zh-CN" altLang="en-US" dirty="0"/>
              <a:t>，</a:t>
            </a:r>
            <a:r>
              <a:rPr lang="en-US" altLang="zh-CN" dirty="0"/>
              <a:t>z</a:t>
            </a:r>
            <a:r>
              <a:rPr lang="zh-CN" altLang="en-US" dirty="0"/>
              <a:t>的数值 ④最后是显示。这其中前面的部分是肖建中做的，后面的计算坐标以及坐标的转换是我做的。当然这部分改了之后还是没起作用，这个后面浦航会详细介绍调试过程中出现的问题。</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7486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①根线是采集程序传输回来的中心波长的数组 ②就是我们的核心部分，对应着的分别是：根据中心波长求曲率，再进行插值，算出每个点的相对坐标，在转化为绝对坐标。③是检索数组。分别得到</a:t>
            </a:r>
            <a:r>
              <a:rPr lang="en-US" altLang="zh-CN" dirty="0"/>
              <a:t>x</a:t>
            </a:r>
            <a:r>
              <a:rPr lang="zh-CN" altLang="en-US" dirty="0"/>
              <a:t>，</a:t>
            </a:r>
            <a:r>
              <a:rPr lang="en-US" altLang="zh-CN" dirty="0"/>
              <a:t>y</a:t>
            </a:r>
            <a:r>
              <a:rPr lang="zh-CN" altLang="en-US" dirty="0"/>
              <a:t>，</a:t>
            </a:r>
            <a:r>
              <a:rPr lang="en-US" altLang="zh-CN" dirty="0"/>
              <a:t>z</a:t>
            </a:r>
            <a:r>
              <a:rPr lang="zh-CN" altLang="en-US" dirty="0"/>
              <a:t>的数值 ④最后是显示。这其中前面的部分是肖建中做的，后面的计算坐标以及坐标的转换是我做的。当然这部分改了之后还是没起作用，这个后面浦航会详细介绍调试过程中出现的问题。</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4629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3AD5E-44BB-46CF-BBCF-74AAAA7D947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220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7A5684-4221-48BD-B0A5-72D46DA4EB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4507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7A5684-4221-48BD-B0A5-72D46DA4EB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8943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49438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7A5684-4221-48BD-B0A5-72D46DA4EB4F}" type="slidenum">
              <a:rPr lang="zh-CN" altLang="en-US" smtClean="0"/>
              <a:t>49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的中心波长变化量可以转化为轴向应变和温度的函数</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为作用于FBG的轴向应变</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为温度变化量</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为泊松比</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为热膨胀系数</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为热光系数</a:t>
            </a:r>
            <a:r>
              <a:rPr lang="en-US"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885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结构形变示意图</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为被测结构的厚度</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为结构的长度</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为结构的长度变化量</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为结构对应的曲率半径</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为结构变形时圆弧对应中心角</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温度不变的条件下，当待测结构受到压力或者受拉作用而产生弯曲变形时，理想条件下可认为是纯弯曲，即中心层长度不变，受拉一侧长度变长，受压一侧长度变短</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481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待测点处的曲率和</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中心波长变化量成正比关系，而光纤光栅的中心波长</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、弹光系数</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和被测结构的几何参数</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皆为常数，因此只要获得检测点处光纤光栅的中心波长变化量，即可解算出此处曲率大小。曲率信息可以表征结构形变大小，因此，通过在结构表面布设</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传感网络，结合形状重构算法，即可获取结构的整体形变信息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9930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设计了一种改进型三维重构算法，既避免了复杂的求解微分方程组过程，保证了形状重构的效率和实时性，同时可以有效地进行温度补偿，减小温度变化对形状重构的干扰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三组</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传感阵列</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三个</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成</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°等间隔分布，不考虑粘贴误差及加工误差的条件下，三个光纤光栅</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的纤芯距离几何中心的距离都为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。如果三个</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距离非常近，可以认为它们处于同一温度场中，即</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8898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考虑到光纤光栅的交叉敏感特性，每个测量节点处</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的实际应变包括由结构弯曲产生的纯机械应变和由温度变化引起的诱导应变两部分</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590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根据每个</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的中心波长可以计算出应变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此时忽略</a:t>
            </a:r>
            <a:r>
              <a:rPr lang="en-US" altLang="zh-CN" sz="1200" kern="1200" dirty="0">
                <a:solidFill>
                  <a:schemeClr val="tx1"/>
                </a:solidFill>
                <a:effectLst/>
                <a:latin typeface="+mn-lt"/>
                <a:ea typeface="+mn-ea"/>
                <a:cs typeface="+mn-cs"/>
              </a:rPr>
              <a:t>FBG</a:t>
            </a:r>
            <a:r>
              <a:rPr lang="zh-CN" altLang="zh-CN" sz="1200" kern="1200" dirty="0">
                <a:solidFill>
                  <a:schemeClr val="tx1"/>
                </a:solidFill>
                <a:effectLst/>
                <a:latin typeface="+mn-lt"/>
                <a:ea typeface="+mn-ea"/>
                <a:cs typeface="+mn-cs"/>
              </a:rPr>
              <a:t>的温度敏感特性，认为中心波长的变化全部由应变引起，则计算出的应变实质上已经包含了温度因素。</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559C4-4C49-4AAC-A89B-A81BE92075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7255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EA5B4-0B2B-4042-9826-8371D4C0D8C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5680-D9E0-402B-803C-E22C81D85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17F90-FB60-42ED-8AE5-3C836703B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1AA776-423C-4BBC-89B7-7E5F2B06F413}"/>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a:extLst>
              <a:ext uri="{FF2B5EF4-FFF2-40B4-BE49-F238E27FC236}">
                <a16:creationId xmlns:a16="http://schemas.microsoft.com/office/drawing/2014/main" id="{8A4EA65A-785E-4C22-BAF5-72FD0AC21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C92D6-3F65-4FA9-9BC5-D56A32C8D604}"/>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4194793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AB42-E282-4DD8-99AD-DCC5168D2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4DE68-D975-45D1-A538-9289379B70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A6C62-13B2-4538-BB4D-379E9FEA73A3}"/>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a:extLst>
              <a:ext uri="{FF2B5EF4-FFF2-40B4-BE49-F238E27FC236}">
                <a16:creationId xmlns:a16="http://schemas.microsoft.com/office/drawing/2014/main" id="{5DB7C39D-A380-4C3D-A058-6E4C43F30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48E38-47C5-4A26-8239-4C660665EA9D}"/>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738419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662E-CCFF-4A01-A8C2-B9C5C372C3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26AA41-EEF9-41FA-9D0D-7EBD8700F2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E3E0F8-AE12-45B6-A953-13B334A72398}"/>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a:extLst>
              <a:ext uri="{FF2B5EF4-FFF2-40B4-BE49-F238E27FC236}">
                <a16:creationId xmlns:a16="http://schemas.microsoft.com/office/drawing/2014/main" id="{A16B5E87-437A-4E66-864F-B690F2157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8BD7E-91BE-4959-83CF-753362FFF8BD}"/>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3872070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8EF50-1AC8-44E4-81E5-5FFF61073A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C62EE-A819-4777-B4B1-D05FEB6A4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706873-6F16-4D0B-8F25-B14219B77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500AFB-1353-4076-B1DB-B698FF87810E}"/>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6" name="Footer Placeholder 5">
            <a:extLst>
              <a:ext uri="{FF2B5EF4-FFF2-40B4-BE49-F238E27FC236}">
                <a16:creationId xmlns:a16="http://schemas.microsoft.com/office/drawing/2014/main" id="{17C4137F-E628-4456-B3EB-A423F9FAB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01C29-995A-4B38-93F8-5CE117BEF826}"/>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2191294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4648-E381-44F3-96C9-E58240BF18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C2990F-7382-4DBD-894F-94340192E0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DD406E-7F4A-4123-BE00-7AC49E0947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034AB5-969B-475E-9A0F-F28A960C43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911F94-FDFA-4AE9-90FA-F60CE5EFEE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3AB3A-056D-47A4-8C6E-0390867245DC}"/>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8" name="Footer Placeholder 7">
            <a:extLst>
              <a:ext uri="{FF2B5EF4-FFF2-40B4-BE49-F238E27FC236}">
                <a16:creationId xmlns:a16="http://schemas.microsoft.com/office/drawing/2014/main" id="{02E5DF8E-DDF0-4F21-99AF-0F2B12C36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09278-3288-4881-B870-79E5EBB8B42A}"/>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910271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DC8B-370B-4D99-88B1-2F2324870F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C9062D-9E4F-40A9-8E60-15311C772773}"/>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4" name="Footer Placeholder 3">
            <a:extLst>
              <a:ext uri="{FF2B5EF4-FFF2-40B4-BE49-F238E27FC236}">
                <a16:creationId xmlns:a16="http://schemas.microsoft.com/office/drawing/2014/main" id="{B277A94E-93B6-464F-A9C7-C0202BAB91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C2992C-0CE8-411E-B161-800F8B982DC0}"/>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619515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3ABBBE-CBC6-4CF1-A123-C8D4A455064E}"/>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3" name="Footer Placeholder 2">
            <a:extLst>
              <a:ext uri="{FF2B5EF4-FFF2-40B4-BE49-F238E27FC236}">
                <a16:creationId xmlns:a16="http://schemas.microsoft.com/office/drawing/2014/main" id="{5DC52781-BCC8-40B0-B85D-15C6A882FD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39C7FC-5212-4AA7-B660-56CCFDD651A4}"/>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279375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D1F6-D343-477E-B03C-71CC98B9E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683F7-7E6F-4BA7-8DDB-542F12F09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22FE2D-D47D-401F-A4B7-C8B61E9BC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3FB15-0623-44FC-88D9-54366D8D0C57}"/>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6" name="Footer Placeholder 5">
            <a:extLst>
              <a:ext uri="{FF2B5EF4-FFF2-40B4-BE49-F238E27FC236}">
                <a16:creationId xmlns:a16="http://schemas.microsoft.com/office/drawing/2014/main" id="{98415A74-E03B-46CC-902A-A49D5A468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7D2D4-4710-42B8-BF68-C1D48013A49A}"/>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3328898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CF3-4DCE-491B-B284-CFD5D240E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94E8E6-CF4B-4181-B5A1-575EAB203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86C088-239C-419D-B0CD-1E0B7A7DC1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16472-2B3D-419C-B03B-CC0C275EBBBF}"/>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6" name="Footer Placeholder 5">
            <a:extLst>
              <a:ext uri="{FF2B5EF4-FFF2-40B4-BE49-F238E27FC236}">
                <a16:creationId xmlns:a16="http://schemas.microsoft.com/office/drawing/2014/main" id="{30963903-8644-4B1B-9508-E1F9601F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B65B41-4B89-47CC-93C4-211C7AA5C947}"/>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780334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CDC8-2287-40D4-AFE9-9C9DB46C2E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0FFEB5-896D-449E-B1C2-FF50EDD4F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1EC40-ECAF-499D-B8AD-1CFEFDD48E8A}"/>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a:extLst>
              <a:ext uri="{FF2B5EF4-FFF2-40B4-BE49-F238E27FC236}">
                <a16:creationId xmlns:a16="http://schemas.microsoft.com/office/drawing/2014/main" id="{A1ECB91A-1E4A-4FE3-8C9E-0542D0E28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A54CCD-4FBE-418C-AC3A-84B39CFDD4EA}"/>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1849395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35E50-DE41-48CB-9022-9247AA0876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59961-379D-4B04-9187-DE74CC6309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F471A-98C9-43E3-A4D5-A8EF02A6B87A}"/>
              </a:ext>
            </a:extLst>
          </p:cNvPr>
          <p:cNvSpPr>
            <a:spLocks noGrp="1"/>
          </p:cNvSpPr>
          <p:nvPr>
            <p:ph type="dt" sz="half" idx="10"/>
          </p:nvPr>
        </p:nvSpPr>
        <p:spPr/>
        <p:txBody>
          <a:bodyPr/>
          <a:lstStyle/>
          <a:p>
            <a:fld id="{04A6944F-FD45-4910-8826-D91643C6712C}" type="datetimeFigureOut">
              <a:rPr lang="en-US" smtClean="0"/>
              <a:t>12/2/2019</a:t>
            </a:fld>
            <a:endParaRPr lang="en-US"/>
          </a:p>
        </p:txBody>
      </p:sp>
      <p:sp>
        <p:nvSpPr>
          <p:cNvPr id="5" name="Footer Placeholder 4">
            <a:extLst>
              <a:ext uri="{FF2B5EF4-FFF2-40B4-BE49-F238E27FC236}">
                <a16:creationId xmlns:a16="http://schemas.microsoft.com/office/drawing/2014/main" id="{D672212F-A248-41A8-BEF9-37672B513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8CB28-D3A0-413A-9FE9-88D058C7C8CF}"/>
              </a:ext>
            </a:extLst>
          </p:cNvPr>
          <p:cNvSpPr>
            <a:spLocks noGrp="1"/>
          </p:cNvSpPr>
          <p:nvPr>
            <p:ph type="sldNum" sz="quarter" idx="12"/>
          </p:nvPr>
        </p:nvSpPr>
        <p:spPr/>
        <p:txBody>
          <a:bodyPr/>
          <a:lstStyle/>
          <a:p>
            <a:fld id="{275B9ABA-EF40-4C15-8BB4-8FA92CEA30B0}" type="slidenum">
              <a:rPr lang="en-US" smtClean="0"/>
              <a:t>‹#›</a:t>
            </a:fld>
            <a:endParaRPr lang="en-US"/>
          </a:p>
        </p:txBody>
      </p:sp>
    </p:spTree>
    <p:extLst>
      <p:ext uri="{BB962C8B-B14F-4D97-AF65-F5344CB8AC3E}">
        <p14:creationId xmlns:p14="http://schemas.microsoft.com/office/powerpoint/2010/main" val="3096122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DE3A2-7EF9-4F0E-B6C7-E242527147E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3FF825-213E-438B-8AD3-23BCD7DB7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DD198C7-EB6B-4D21-AAFC-9F054D49B9B3}"/>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D9496DA1-DD6E-4A61-AE38-5B87EECB0D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22B6A3-CD7C-43CD-ABDC-7D17690B07AA}"/>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31660965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E175D-1D74-48B4-90BA-2E664ECB0C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397796-9CAE-49F6-BBC1-B0184A8337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8AF5EE-352F-4D06-A48F-445F6DFD7E56}"/>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D6B9399E-64A0-455B-96CB-0904D6660E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000DC3-F427-4A47-842E-53FF40BE8511}"/>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717479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4E779-97F2-458F-B825-107C672F61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84A8FC-B633-40C2-87BC-0B4FD07087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4340C61-9CFA-4603-9B19-BFC4BB08BF38}"/>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BEB4952A-E838-4D5E-8F87-F8E09827F8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BC1D80-1A30-4685-B326-80B6B0A5AFB2}"/>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262092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C9CCB-44DB-4FC3-80AA-90E773BC37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317348-0CBF-45D5-906C-E6741387DE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7A0ECE4-25E5-4E93-AA6B-D440BF23852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009C4F7-4B60-4334-BA7D-F01AFA986CBA}"/>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6" name="页脚占位符 5">
            <a:extLst>
              <a:ext uri="{FF2B5EF4-FFF2-40B4-BE49-F238E27FC236}">
                <a16:creationId xmlns:a16="http://schemas.microsoft.com/office/drawing/2014/main" id="{9D7AA44A-2D34-40E4-9335-250E75227A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32F783-8C55-44E0-B427-DEF449038BF7}"/>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1786860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00A09-8D04-4612-8DEB-7CD48992A9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F656EA-1486-405C-829C-A19F975AC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AE76CF-0783-488E-A3CF-592F05273ED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F5A98CD-470F-46F9-8E60-E51418D25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BBC763-8F04-49A8-8646-69EEB1E8204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5405685-8C56-4CBA-B74F-ECA3076396B6}"/>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8" name="页脚占位符 7">
            <a:extLst>
              <a:ext uri="{FF2B5EF4-FFF2-40B4-BE49-F238E27FC236}">
                <a16:creationId xmlns:a16="http://schemas.microsoft.com/office/drawing/2014/main" id="{CF5DB893-1C60-4BD8-AE82-9C3BD5B4DF6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3129D0-FEEE-479B-8F8A-3E82EFEF503B}"/>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38196372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72926-F9D7-486C-9A54-D179E16BB1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18B1DEB-646F-4975-8787-F8DE284FB1EE}"/>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4" name="页脚占位符 3">
            <a:extLst>
              <a:ext uri="{FF2B5EF4-FFF2-40B4-BE49-F238E27FC236}">
                <a16:creationId xmlns:a16="http://schemas.microsoft.com/office/drawing/2014/main" id="{A8E1DACE-3DDA-4119-953D-9B03F933667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75A5F46-3525-478B-9974-AACE81D0C255}"/>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1673546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A6944F-FD45-4910-8826-D91643C6712C}" type="datetimeFigureOut">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C88E17-F643-4576-818A-3FE9C31D24B8}"/>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3" name="页脚占位符 2">
            <a:extLst>
              <a:ext uri="{FF2B5EF4-FFF2-40B4-BE49-F238E27FC236}">
                <a16:creationId xmlns:a16="http://schemas.microsoft.com/office/drawing/2014/main" id="{A581D0F1-5900-41A8-87CF-F7CDAFBDF6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419CD73-4B5C-4791-9334-CB2C1467516A}"/>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2553193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DE743-1B9E-405B-911A-4CE57022EF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FDB205-2340-47AD-AAF0-7E61D76A44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4B3CF-41BC-4812-B2B8-A2B71BC4D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56C9B4-7993-42E0-94D0-73743AB945FA}"/>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6" name="页脚占位符 5">
            <a:extLst>
              <a:ext uri="{FF2B5EF4-FFF2-40B4-BE49-F238E27FC236}">
                <a16:creationId xmlns:a16="http://schemas.microsoft.com/office/drawing/2014/main" id="{EA4BEB13-B015-403E-BE68-922D5EDA75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B24061-2687-403F-A453-6A521D756F1E}"/>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2088461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5931C-DEC0-409C-B53E-537CF68478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C412B59-4A10-431D-A5CC-482CFDDB4D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36C1EE-10CC-4629-956C-E88E2A735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F81594-F57F-4F70-A6EB-9D7974E3AB1F}"/>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6" name="页脚占位符 5">
            <a:extLst>
              <a:ext uri="{FF2B5EF4-FFF2-40B4-BE49-F238E27FC236}">
                <a16:creationId xmlns:a16="http://schemas.microsoft.com/office/drawing/2014/main" id="{DE606457-526E-4846-B61D-EB9F926867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51A10F-963F-41C7-9C00-6FCAFDDD02A7}"/>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2794807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76CDD-BB13-4622-A0F3-D3362655A67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8C1363-DBCB-4125-9EFD-DEB46A437BE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3F0457-1195-44EA-A441-2C2B4B78BF7B}"/>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08FC56A7-AB6C-4B0C-BA9C-A69FF87747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BC9243-A791-4A52-836E-39F8507966A5}"/>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34002182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375BB7-28EC-4B5A-AF9D-021BF12A9DD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DC238D-E7E8-4F07-BD1D-6484BF9480A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C4362E-2B96-45CA-B71D-5725046881C2}"/>
              </a:ext>
            </a:extLst>
          </p:cNvPr>
          <p:cNvSpPr>
            <a:spLocks noGrp="1"/>
          </p:cNvSpPr>
          <p:nvPr>
            <p:ph type="dt" sz="half" idx="10"/>
          </p:nvPr>
        </p:nvSpPr>
        <p:spPr/>
        <p:txBody>
          <a:bodyPr/>
          <a:lstStyle/>
          <a:p>
            <a:fld id="{F69D50CE-0070-47DE-A62E-ACC0C469A50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62AC0C5F-FB15-4333-8CC6-08B40D2112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769DC5-8D61-498C-BF29-8914404A9C22}"/>
              </a:ext>
            </a:extLst>
          </p:cNvPr>
          <p:cNvSpPr>
            <a:spLocks noGrp="1"/>
          </p:cNvSpPr>
          <p:nvPr>
            <p:ph type="sldNum" sz="quarter" idx="12"/>
          </p:nvPr>
        </p:nvSpPr>
        <p:spPr/>
        <p:txBody>
          <a:body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133434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A6944F-FD45-4910-8826-D91643C6712C}" type="datetimeFigureOut">
              <a:rPr lang="en-US" smtClean="0"/>
              <a:t>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A6944F-FD45-4910-8826-D91643C6712C}" type="datetimeFigureOut">
              <a:rPr lang="en-US" smtClean="0"/>
              <a:t>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A6944F-FD45-4910-8826-D91643C6712C}" type="datetimeFigureOut">
              <a:rPr lang="en-US" smtClean="0"/>
              <a:t>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A6944F-FD45-4910-8826-D91643C6712C}" type="datetimeFigureOut">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A6944F-FD45-4910-8826-D91643C6712C}" type="datetimeFigureOut">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B9ABA-EF40-4C15-8BB4-8FA92CEA30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6944F-FD45-4910-8826-D91643C6712C}" type="datetimeFigureOut">
              <a:rPr lang="en-US" smtClean="0"/>
              <a:t>12/2/2019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B9ABA-EF40-4C15-8BB4-8FA92CEA30B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D50CE-0070-47DE-A62E-ACC0C469A505}" type="datetimeFigureOut">
              <a:rPr lang="zh-CN" altLang="en-US" smtClean="0"/>
              <a:t>2019/12/2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EA5B4-0B2B-4042-9826-8371D4C0D8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364A32-066B-49A0-B3A0-939B008EE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9A8061-F7F2-445F-B50C-61B327B5B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3B145-78DB-4140-AF0A-87D30D16A5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6944F-FD45-4910-8826-D91643C6712C}" type="datetimeFigureOut">
              <a:rPr lang="en-US" smtClean="0"/>
              <a:t>12/2/2019</a:t>
            </a:fld>
            <a:endParaRPr lang="en-US"/>
          </a:p>
        </p:txBody>
      </p:sp>
      <p:sp>
        <p:nvSpPr>
          <p:cNvPr id="5" name="Footer Placeholder 4">
            <a:extLst>
              <a:ext uri="{FF2B5EF4-FFF2-40B4-BE49-F238E27FC236}">
                <a16:creationId xmlns:a16="http://schemas.microsoft.com/office/drawing/2014/main" id="{BE61FB9A-B7A8-4A53-8142-066F98B4B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BA6255-65F5-41F2-8715-DFAED4309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B9ABA-EF40-4C15-8BB4-8FA92CEA30B0}" type="slidenum">
              <a:rPr lang="en-US" smtClean="0"/>
              <a:t>‹#›</a:t>
            </a:fld>
            <a:endParaRPr lang="en-US"/>
          </a:p>
        </p:txBody>
      </p:sp>
    </p:spTree>
    <p:extLst>
      <p:ext uri="{BB962C8B-B14F-4D97-AF65-F5344CB8AC3E}">
        <p14:creationId xmlns:p14="http://schemas.microsoft.com/office/powerpoint/2010/main" val="1812144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E7ED4E-F366-4BA3-8445-302778381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9D872D-0853-4A0B-BCBC-3555E2C09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1F1291-3879-4FCA-A18C-D231204643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D50CE-0070-47DE-A62E-ACC0C469A50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3CF2FB27-CFC5-41C9-B742-1898E0E77D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2E0A1E8-5911-49EC-8DAC-45A3442E4B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EA5B4-0B2B-4042-9826-8371D4C0D8C9}" type="slidenum">
              <a:rPr lang="zh-CN" altLang="en-US" smtClean="0"/>
              <a:t>‹#›</a:t>
            </a:fld>
            <a:endParaRPr lang="zh-CN" altLang="en-US"/>
          </a:p>
        </p:txBody>
      </p:sp>
    </p:spTree>
    <p:extLst>
      <p:ext uri="{BB962C8B-B14F-4D97-AF65-F5344CB8AC3E}">
        <p14:creationId xmlns:p14="http://schemas.microsoft.com/office/powerpoint/2010/main" val="153510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5.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vmlDrawing" Target="../drawings/vmlDrawing8.vml"/><Relationship Id="rId5" Type="http://schemas.openxmlformats.org/officeDocument/2006/relationships/image" Target="../media/image18.wmf"/><Relationship Id="rId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35.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4.xml"/><Relationship Id="rId1" Type="http://schemas.openxmlformats.org/officeDocument/2006/relationships/vmlDrawing" Target="../drawings/vmlDrawing10.vml"/><Relationship Id="rId4" Type="http://schemas.openxmlformats.org/officeDocument/2006/relationships/image" Target="../media/image2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4.xml"/><Relationship Id="rId1" Type="http://schemas.openxmlformats.org/officeDocument/2006/relationships/vmlDrawing" Target="../drawings/vmlDrawing11.vml"/><Relationship Id="rId4" Type="http://schemas.openxmlformats.org/officeDocument/2006/relationships/image" Target="../media/image25.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4.xml"/><Relationship Id="rId1" Type="http://schemas.openxmlformats.org/officeDocument/2006/relationships/vmlDrawing" Target="../drawings/vmlDrawing12.vml"/><Relationship Id="rId6" Type="http://schemas.openxmlformats.org/officeDocument/2006/relationships/image" Target="../media/image22.png"/><Relationship Id="rId5" Type="http://schemas.openxmlformats.org/officeDocument/2006/relationships/image" Target="../media/image26.wmf"/><Relationship Id="rId4" Type="http://schemas.openxmlformats.org/officeDocument/2006/relationships/oleObject" Target="../embeddings/oleObject2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vmlDrawing" Target="../drawings/vmlDrawing13.vml"/><Relationship Id="rId5" Type="http://schemas.openxmlformats.org/officeDocument/2006/relationships/image" Target="../media/image27.wmf"/><Relationship Id="rId4"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47.jp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4.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wmf"/><Relationship Id="rId2" Type="http://schemas.openxmlformats.org/officeDocument/2006/relationships/slideLayout" Target="../slideLayouts/slideLayout3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wmf"/><Relationship Id="rId2" Type="http://schemas.openxmlformats.org/officeDocument/2006/relationships/slideLayout" Target="../slideLayouts/slideLayout35.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6.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wmf"/><Relationship Id="rId3" Type="http://schemas.openxmlformats.org/officeDocument/2006/relationships/notesSlide" Target="../notesSlides/notesSlide4.xml"/><Relationship Id="rId7" Type="http://schemas.openxmlformats.org/officeDocument/2006/relationships/image" Target="../media/image9.wmf"/><Relationship Id="rId12" Type="http://schemas.openxmlformats.org/officeDocument/2006/relationships/oleObject" Target="../embeddings/oleObject10.bin"/><Relationship Id="rId2" Type="http://schemas.openxmlformats.org/officeDocument/2006/relationships/slideLayout" Target="../slideLayouts/slideLayout35.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1.wmf"/><Relationship Id="rId5" Type="http://schemas.openxmlformats.org/officeDocument/2006/relationships/image" Target="../media/image8.emf"/><Relationship Id="rId15" Type="http://schemas.openxmlformats.org/officeDocument/2006/relationships/image" Target="../media/image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0.wmf"/><Relationship Id="rId1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D12C64F-D278-46D1-B40D-6F9822D6F025}"/>
              </a:ext>
            </a:extLst>
          </p:cNvPr>
          <p:cNvSpPr>
            <a:spLocks noGrp="1"/>
          </p:cNvSpPr>
          <p:nvPr>
            <p:ph type="title"/>
          </p:nvPr>
        </p:nvSpPr>
        <p:spPr>
          <a:xfrm>
            <a:off x="3054697" y="2719997"/>
            <a:ext cx="6359889" cy="1156737"/>
          </a:xfrm>
        </p:spPr>
        <p:txBody>
          <a:bodyPr vert="horz" lIns="91440" tIns="45720" rIns="91440" bIns="45720" rtlCol="0" anchor="b">
            <a:normAutofit fontScale="90000"/>
          </a:bodyPr>
          <a:lstStyle/>
          <a:p>
            <a:pPr algn="ctr"/>
            <a:r>
              <a:rPr lang="zh-CN" altLang="en-US" sz="6000" dirty="0">
                <a:solidFill>
                  <a:srgbClr val="FFFFFF"/>
                </a:solidFill>
              </a:rPr>
              <a:t>用于可变形机翼的光纤形状传感系统开发</a:t>
            </a:r>
            <a:endParaRPr lang="en-US" sz="6000" kern="1200" dirty="0">
              <a:solidFill>
                <a:srgbClr val="FFFFFF"/>
              </a:solidFill>
              <a:latin typeface="+mj-lt"/>
              <a:ea typeface="+mj-ea"/>
              <a:cs typeface="+mj-cs"/>
            </a:endParaRPr>
          </a:p>
        </p:txBody>
      </p:sp>
      <p:sp>
        <p:nvSpPr>
          <p:cNvPr id="3" name="文本框 2">
            <a:extLst>
              <a:ext uri="{FF2B5EF4-FFF2-40B4-BE49-F238E27FC236}">
                <a16:creationId xmlns:a16="http://schemas.microsoft.com/office/drawing/2014/main" id="{0CF27406-9E05-4C8D-8A04-69E97A201349}"/>
              </a:ext>
            </a:extLst>
          </p:cNvPr>
          <p:cNvSpPr txBox="1"/>
          <p:nvPr/>
        </p:nvSpPr>
        <p:spPr>
          <a:xfrm>
            <a:off x="3117542" y="4456590"/>
            <a:ext cx="595691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5A5A5">
                    <a:lumMod val="60000"/>
                    <a:lumOff val="40000"/>
                  </a:srgbClr>
                </a:solidFill>
                <a:effectLst/>
                <a:uLnTx/>
                <a:uFillTx/>
                <a:latin typeface="Calibri" panose="020F0502020204030204"/>
                <a:ea typeface="等线" panose="02010600030101010101" pitchFamily="2" charset="-122"/>
                <a:cs typeface="+mn-cs"/>
              </a:rPr>
              <a:t>指导老师：朱永凯</a:t>
            </a:r>
            <a:endParaRPr kumimoji="0" lang="en-US" altLang="zh-CN" sz="2400" b="0" i="0" u="none" strike="noStrike" kern="1200" cap="none" spc="0" normalizeH="0" baseline="0" noProof="0" dirty="0">
              <a:ln>
                <a:noFill/>
              </a:ln>
              <a:solidFill>
                <a:srgbClr val="A5A5A5">
                  <a:lumMod val="60000"/>
                  <a:lumOff val="40000"/>
                </a:srgbClr>
              </a:solidFill>
              <a:effectLst/>
              <a:uLnTx/>
              <a:uFillTx/>
              <a:latin typeface="Calibri"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5A5A5">
                    <a:lumMod val="60000"/>
                    <a:lumOff val="40000"/>
                  </a:srgbClr>
                </a:solidFill>
                <a:effectLst/>
                <a:uLnTx/>
                <a:uFillTx/>
                <a:latin typeface="Calibri" panose="020F0502020204030204"/>
                <a:ea typeface="等线" panose="02010600030101010101" pitchFamily="2" charset="-122"/>
                <a:cs typeface="+mn-cs"/>
              </a:rPr>
              <a:t>成员：浦航 邢国栋 许进 马合沙提 张宏</a:t>
            </a:r>
          </a:p>
        </p:txBody>
      </p:sp>
    </p:spTree>
    <p:extLst>
      <p:ext uri="{BB962C8B-B14F-4D97-AF65-F5344CB8AC3E}">
        <p14:creationId xmlns:p14="http://schemas.microsoft.com/office/powerpoint/2010/main" val="3507753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89A456-24C1-4B90-8E3A-4D78740FC2E5}"/>
              </a:ext>
            </a:extLst>
          </p:cNvPr>
          <p:cNvSpPr>
            <a:spLocks noChangeArrowheads="1"/>
          </p:cNvSpPr>
          <p:nvPr/>
        </p:nvSpPr>
        <p:spPr bwMode="auto">
          <a:xfrm>
            <a:off x="2844799" y="2475688"/>
            <a:ext cx="381324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21FE515E-C03A-47BE-AE84-1B94B88D9765}"/>
              </a:ext>
            </a:extLst>
          </p:cNvPr>
          <p:cNvGraphicFramePr>
            <a:graphicFrameLocks noChangeAspect="1"/>
          </p:cNvGraphicFramePr>
          <p:nvPr/>
        </p:nvGraphicFramePr>
        <p:xfrm>
          <a:off x="3495039" y="2429973"/>
          <a:ext cx="4067458" cy="1906621"/>
        </p:xfrm>
        <a:graphic>
          <a:graphicData uri="http://schemas.openxmlformats.org/presentationml/2006/ole">
            <mc:AlternateContent xmlns:mc="http://schemas.openxmlformats.org/markup-compatibility/2006">
              <mc:Choice xmlns:v="urn:schemas-microsoft-com:vml" Requires="v">
                <p:oleObj spid="_x0000_s5127" r:id="rId4" imgW="914400" imgH="431800" progId="Equation.DSMT4">
                  <p:embed/>
                </p:oleObj>
              </mc:Choice>
              <mc:Fallback>
                <p:oleObj r:id="rId4" imgW="914400" imgH="431800" progId="Equation.DSMT4">
                  <p:embed/>
                  <p:pic>
                    <p:nvPicPr>
                      <p:cNvPr id="5" name="对象 4">
                        <a:extLst>
                          <a:ext uri="{FF2B5EF4-FFF2-40B4-BE49-F238E27FC236}">
                            <a16:creationId xmlns:a16="http://schemas.microsoft.com/office/drawing/2014/main" id="{21FE515E-C03A-47BE-AE84-1B94B88D9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039" y="2429973"/>
                        <a:ext cx="4067458" cy="1906621"/>
                      </a:xfrm>
                      <a:prstGeom prst="rect">
                        <a:avLst/>
                      </a:prstGeom>
                      <a:noFill/>
                    </p:spPr>
                  </p:pic>
                </p:oleObj>
              </mc:Fallback>
            </mc:AlternateContent>
          </a:graphicData>
        </a:graphic>
      </p:graphicFrame>
    </p:spTree>
    <p:extLst>
      <p:ext uri="{BB962C8B-B14F-4D97-AF65-F5344CB8AC3E}">
        <p14:creationId xmlns:p14="http://schemas.microsoft.com/office/powerpoint/2010/main" val="358400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2" name="标题 1"/>
          <p:cNvSpPr>
            <a:spLocks noGrp="1"/>
          </p:cNvSpPr>
          <p:nvPr>
            <p:ph type="title"/>
          </p:nvPr>
        </p:nvSpPr>
        <p:spPr>
          <a:xfrm>
            <a:off x="4380588" y="965199"/>
            <a:ext cx="6766078" cy="4927601"/>
          </a:xfrm>
        </p:spPr>
        <p:txBody>
          <a:bodyPr vert="horz" lIns="91440" tIns="45720" rIns="91440" bIns="45720" rtlCol="0" anchor="ctr">
            <a:normAutofit/>
          </a:bodyPr>
          <a:lstStyle/>
          <a:p>
            <a:r>
              <a:rPr lang="zh-CN" sz="5400" kern="1200" dirty="0">
                <a:solidFill>
                  <a:schemeClr val="tx1">
                    <a:lumMod val="85000"/>
                    <a:lumOff val="15000"/>
                  </a:schemeClr>
                </a:solidFill>
                <a:latin typeface="+mj-lt"/>
                <a:ea typeface="+mj-ea"/>
                <a:cs typeface="+mj-cs"/>
              </a:rPr>
              <a:t>传感器</a:t>
            </a:r>
          </a:p>
        </p:txBody>
      </p:sp>
      <p:cxnSp>
        <p:nvCxnSpPr>
          <p:cNvPr id="9" name="Straight Connector 8"/>
          <p:cNvCxnSpPr>
            <a:cxnSpLocks noGrp="1" noRot="1" noChangeAspect="1" noMove="1" noResize="1" noEditPoints="1" noAdjustHandles="1" noChangeArrowheads="1" noChangeShapeType="1"/>
          </p:cNvCxnSpPr>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511175" y="220345"/>
            <a:ext cx="11169650" cy="3908762"/>
          </a:xfrm>
          <a:prstGeom prst="rect">
            <a:avLst/>
          </a:prstGeom>
          <a:noFill/>
        </p:spPr>
        <p:txBody>
          <a:bodyPr wrap="square" rtlCol="0">
            <a:spAutoFit/>
          </a:bodyPr>
          <a:lstStyle/>
          <a:p>
            <a:pPr indent="385445" fontAlgn="auto"/>
            <a:r>
              <a:rPr lang="zh-CN" altLang="en-US" sz="2800" b="1" dirty="0"/>
              <a:t>传感器设计：</a:t>
            </a:r>
            <a:endParaRPr lang="zh-CN" altLang="en-US" sz="2000" dirty="0"/>
          </a:p>
          <a:p>
            <a:pPr indent="385445" fontAlgn="auto"/>
            <a:r>
              <a:rPr lang="zh-CN" altLang="en-US" sz="2000" dirty="0"/>
              <a:t>当一束广谱的光束被传播到光纤布拉格光栅的时候，光折射率被改变以后的每一小段光纤就只会反射一种特定波长的光波，这个波长称为中心波长，公式 λb=2neffΛ，其中neff为纤芯有效折射率，Λ为光栅周期。从式中可得，FBG的中心波长主要有光栅周期和有效折射率决定，因此影响这两个参数的物理过程都会导致FBG的中心波长发生偏移。温度保持恒定时，光纤光栅受纵向拉伸或压缩作用， 即其仅受轴向应变 ε，光栅周期 Λ 将会改变，此时中心波长 会发生漂移 。FBG的被测点可以建模为圆形截面的变形梁，当 对其施加一个轴向应变时，变形梁上下表面会同时承受拉 伸和压缩，会形成一个圆弧。在变形弯曲变形 区内，在缩短和伸长的两个变形区之间，应变中性层的长度 始终不变。通过计算可知只要检测 FBG传感器测点的中心波长变化量即可获得k的大小， 为基于曲率信息的机翼原型曲面重构算法提供基础数据。</a:t>
            </a:r>
          </a:p>
          <a:p>
            <a:pPr indent="385445" fontAlgn="auto"/>
            <a:r>
              <a:rPr lang="zh-CN" altLang="en-US" sz="2000" dirty="0"/>
              <a:t> 为避免复杂的求解微分方程组过程，保证形状重构的效率和实时性，同时可以有效地进行温度补偿，减小温度变化对形状重构的干扰，、最终采用三光纤光栅发构成传感器</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2" name="标题 1"/>
          <p:cNvSpPr>
            <a:spLocks noGrp="1"/>
          </p:cNvSpPr>
          <p:nvPr>
            <p:ph type="title"/>
          </p:nvPr>
        </p:nvSpPr>
        <p:spPr>
          <a:xfrm>
            <a:off x="4380588" y="965199"/>
            <a:ext cx="6766078" cy="4927601"/>
          </a:xfrm>
        </p:spPr>
        <p:txBody>
          <a:bodyPr vert="horz" lIns="91440" tIns="45720" rIns="91440" bIns="45720" rtlCol="0" anchor="ctr">
            <a:normAutofit/>
          </a:bodyPr>
          <a:lstStyle/>
          <a:p>
            <a:r>
              <a:rPr lang="zh-CN" altLang="en-US" sz="5400" kern="1200" dirty="0">
                <a:solidFill>
                  <a:schemeClr val="tx1">
                    <a:lumMod val="85000"/>
                    <a:lumOff val="15000"/>
                  </a:schemeClr>
                </a:solidFill>
                <a:latin typeface="+mj-lt"/>
                <a:ea typeface="+mj-ea"/>
                <a:cs typeface="+mj-cs"/>
              </a:rPr>
              <a:t>算法设计</a:t>
            </a:r>
            <a:endParaRPr lang="en-US" altLang="zh-CN" sz="5400" kern="1200" dirty="0">
              <a:solidFill>
                <a:schemeClr val="tx1">
                  <a:lumMod val="85000"/>
                  <a:lumOff val="15000"/>
                </a:schemeClr>
              </a:solidFill>
              <a:latin typeface="+mj-lt"/>
              <a:ea typeface="+mj-ea"/>
              <a:cs typeface="+mj-cs"/>
            </a:endParaRPr>
          </a:p>
        </p:txBody>
      </p:sp>
      <p:cxnSp>
        <p:nvCxnSpPr>
          <p:cNvPr id="9" name="Straight Connector 8"/>
          <p:cNvCxnSpPr>
            <a:cxnSpLocks noGrp="1" noRot="1" noChangeAspect="1" noMove="1" noResize="1" noEditPoints="1" noAdjustHandles="1" noChangeArrowheads="1" noChangeShapeType="1"/>
          </p:cNvCxnSpPr>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123928C-869E-4294-A01B-37E784D4AAF0}"/>
              </a:ext>
            </a:extLst>
          </p:cNvPr>
          <p:cNvSpPr>
            <a:spLocks noChangeArrowheads="1"/>
          </p:cNvSpPr>
          <p:nvPr/>
        </p:nvSpPr>
        <p:spPr bwMode="auto">
          <a:xfrm>
            <a:off x="4276926" y="604448"/>
            <a:ext cx="196490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443843D7-A754-4C6C-AEB6-108FDF7B6624}"/>
              </a:ext>
            </a:extLst>
          </p:cNvPr>
          <p:cNvGraphicFramePr>
            <a:graphicFrameLocks noChangeAspect="1"/>
          </p:cNvGraphicFramePr>
          <p:nvPr/>
        </p:nvGraphicFramePr>
        <p:xfrm>
          <a:off x="4276927" y="604448"/>
          <a:ext cx="3638145" cy="5649103"/>
        </p:xfrm>
        <a:graphic>
          <a:graphicData uri="http://schemas.openxmlformats.org/presentationml/2006/ole">
            <mc:AlternateContent xmlns:mc="http://schemas.openxmlformats.org/markup-compatibility/2006">
              <mc:Choice xmlns:v="urn:schemas-microsoft-com:vml" Requires="v">
                <p:oleObj spid="_x0000_s6151" r:id="rId3" imgW="1775028" imgH="4453656" progId="Visio.Drawing.11">
                  <p:embed/>
                </p:oleObj>
              </mc:Choice>
              <mc:Fallback>
                <p:oleObj r:id="rId3" imgW="1775028" imgH="4453656" progId="Visio.Drawing.11">
                  <p:embed/>
                  <p:pic>
                    <p:nvPicPr>
                      <p:cNvPr id="5" name="对象 4">
                        <a:extLst>
                          <a:ext uri="{FF2B5EF4-FFF2-40B4-BE49-F238E27FC236}">
                            <a16:creationId xmlns:a16="http://schemas.microsoft.com/office/drawing/2014/main" id="{443843D7-A754-4C6C-AEB6-108FDF7B6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927" y="604448"/>
                        <a:ext cx="3638145" cy="5649103"/>
                      </a:xfrm>
                      <a:prstGeom prst="rect">
                        <a:avLst/>
                      </a:prstGeom>
                      <a:noFill/>
                    </p:spPr>
                  </p:pic>
                </p:oleObj>
              </mc:Fallback>
            </mc:AlternateContent>
          </a:graphicData>
        </a:graphic>
      </p:graphicFrame>
    </p:spTree>
    <p:extLst>
      <p:ext uri="{BB962C8B-B14F-4D97-AF65-F5344CB8AC3E}">
        <p14:creationId xmlns:p14="http://schemas.microsoft.com/office/powerpoint/2010/main" val="139367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4" name="Rectangle 7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图片 4" descr="F:\华为电赛\素材\形状传感器.jpg">
            <a:extLst>
              <a:ext uri="{FF2B5EF4-FFF2-40B4-BE49-F238E27FC236}">
                <a16:creationId xmlns:a16="http://schemas.microsoft.com/office/drawing/2014/main" id="{1105B3C5-1586-41FE-80CF-242F5CB28656}"/>
              </a:ext>
            </a:extLst>
          </p:cNvPr>
          <p:cNvPicPr/>
          <p:nvPr/>
        </p:nvPicPr>
        <p:blipFill>
          <a:blip r:embed="rId3" cstate="print"/>
          <a:stretch>
            <a:fillRect/>
          </a:stretch>
        </p:blipFill>
        <p:spPr bwMode="auto">
          <a:xfrm>
            <a:off x="643467" y="1642032"/>
            <a:ext cx="5294716" cy="3573933"/>
          </a:xfrm>
          <a:prstGeom prst="rect">
            <a:avLst/>
          </a:prstGeom>
          <a:noFill/>
        </p:spPr>
      </p:pic>
      <p:cxnSp>
        <p:nvCxnSpPr>
          <p:cNvPr id="76" name="Straight Connector 7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171" name="Picture 3">
            <a:extLst>
              <a:ext uri="{FF2B5EF4-FFF2-40B4-BE49-F238E27FC236}">
                <a16:creationId xmlns:a16="http://schemas.microsoft.com/office/drawing/2014/main" id="{D154D315-1177-4AFF-A252-098A539EA8E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3817" y="1085914"/>
            <a:ext cx="5294715" cy="46861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541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247D0FC-736F-402C-8E61-9D4BF2A8D387}"/>
              </a:ext>
            </a:extLst>
          </p:cNvPr>
          <p:cNvSpPr>
            <a:spLocks noChangeArrowheads="1"/>
          </p:cNvSpPr>
          <p:nvPr/>
        </p:nvSpPr>
        <p:spPr bwMode="auto">
          <a:xfrm>
            <a:off x="934720" y="0"/>
            <a:ext cx="237323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FD1764B8-D50E-43A8-ABD3-AF74A6A3F166}"/>
              </a:ext>
            </a:extLst>
          </p:cNvPr>
          <p:cNvGraphicFramePr>
            <a:graphicFrameLocks noChangeAspect="1"/>
          </p:cNvGraphicFramePr>
          <p:nvPr/>
        </p:nvGraphicFramePr>
        <p:xfrm>
          <a:off x="2052320" y="2600207"/>
          <a:ext cx="8412480" cy="2662177"/>
        </p:xfrm>
        <a:graphic>
          <a:graphicData uri="http://schemas.openxmlformats.org/presentationml/2006/ole">
            <mc:AlternateContent xmlns:mc="http://schemas.openxmlformats.org/markup-compatibility/2006">
              <mc:Choice xmlns:v="urn:schemas-microsoft-com:vml" Requires="v">
                <p:oleObj spid="_x0000_s7175" r:id="rId4" imgW="2260600" imgH="711200" progId="Equation.DSMT4">
                  <p:embed/>
                </p:oleObj>
              </mc:Choice>
              <mc:Fallback>
                <p:oleObj r:id="rId4" imgW="2260600" imgH="711200" progId="Equation.DSMT4">
                  <p:embed/>
                  <p:pic>
                    <p:nvPicPr>
                      <p:cNvPr id="5" name="对象 4">
                        <a:extLst>
                          <a:ext uri="{FF2B5EF4-FFF2-40B4-BE49-F238E27FC236}">
                            <a16:creationId xmlns:a16="http://schemas.microsoft.com/office/drawing/2014/main" id="{FD1764B8-D50E-43A8-ABD3-AF74A6A3F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320" y="2600207"/>
                        <a:ext cx="8412480" cy="2662177"/>
                      </a:xfrm>
                      <a:prstGeom prst="rect">
                        <a:avLst/>
                      </a:prstGeom>
                      <a:noFill/>
                    </p:spPr>
                  </p:pic>
                </p:oleObj>
              </mc:Fallback>
            </mc:AlternateContent>
          </a:graphicData>
        </a:graphic>
      </p:graphicFrame>
      <p:sp>
        <p:nvSpPr>
          <p:cNvPr id="8" name="标题 1">
            <a:extLst>
              <a:ext uri="{FF2B5EF4-FFF2-40B4-BE49-F238E27FC236}">
                <a16:creationId xmlns:a16="http://schemas.microsoft.com/office/drawing/2014/main" id="{5CA42579-B986-4A78-80EF-799F6B9CC2DB}"/>
              </a:ext>
            </a:extLst>
          </p:cNvPr>
          <p:cNvSpPr>
            <a:spLocks noGrp="1"/>
          </p:cNvSpPr>
          <p:nvPr>
            <p:ph type="title"/>
          </p:nvPr>
        </p:nvSpPr>
        <p:spPr>
          <a:xfrm>
            <a:off x="838200" y="365125"/>
            <a:ext cx="10515600" cy="1325563"/>
          </a:xfrm>
        </p:spPr>
        <p:txBody>
          <a:bodyPr/>
          <a:lstStyle/>
          <a:p>
            <a:pPr algn="ctr"/>
            <a:r>
              <a:rPr lang="zh-CN" altLang="en-US" dirty="0"/>
              <a:t>实际应变</a:t>
            </a:r>
          </a:p>
        </p:txBody>
      </p:sp>
    </p:spTree>
    <p:extLst>
      <p:ext uri="{BB962C8B-B14F-4D97-AF65-F5344CB8AC3E}">
        <p14:creationId xmlns:p14="http://schemas.microsoft.com/office/powerpoint/2010/main" val="182835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5E9F2-3634-467F-B478-1894F0845188}"/>
              </a:ext>
            </a:extLst>
          </p:cNvPr>
          <p:cNvSpPr>
            <a:spLocks noGrp="1"/>
          </p:cNvSpPr>
          <p:nvPr>
            <p:ph type="title"/>
          </p:nvPr>
        </p:nvSpPr>
        <p:spPr/>
        <p:txBody>
          <a:bodyPr/>
          <a:lstStyle/>
          <a:p>
            <a:pPr algn="ctr"/>
            <a:r>
              <a:rPr lang="zh-CN" altLang="en-US" dirty="0"/>
              <a:t>计算应变</a:t>
            </a:r>
          </a:p>
        </p:txBody>
      </p:sp>
      <p:sp>
        <p:nvSpPr>
          <p:cNvPr id="4" name="Rectangle 2">
            <a:extLst>
              <a:ext uri="{FF2B5EF4-FFF2-40B4-BE49-F238E27FC236}">
                <a16:creationId xmlns:a16="http://schemas.microsoft.com/office/drawing/2014/main" id="{3B81ED9E-70E6-41E5-BF7C-9F662F404BFC}"/>
              </a:ext>
            </a:extLst>
          </p:cNvPr>
          <p:cNvSpPr>
            <a:spLocks noChangeArrowheads="1"/>
          </p:cNvSpPr>
          <p:nvPr/>
        </p:nvSpPr>
        <p:spPr bwMode="auto">
          <a:xfrm>
            <a:off x="3962399" y="2176948"/>
            <a:ext cx="3836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30FD596A-CB85-44FF-93CC-DEFAA24BBEB9}"/>
              </a:ext>
            </a:extLst>
          </p:cNvPr>
          <p:cNvGraphicFramePr>
            <a:graphicFrameLocks noChangeAspect="1"/>
          </p:cNvGraphicFramePr>
          <p:nvPr/>
        </p:nvGraphicFramePr>
        <p:xfrm>
          <a:off x="4432570" y="1690688"/>
          <a:ext cx="3326860" cy="4315926"/>
        </p:xfrm>
        <a:graphic>
          <a:graphicData uri="http://schemas.openxmlformats.org/presentationml/2006/ole">
            <mc:AlternateContent xmlns:mc="http://schemas.openxmlformats.org/markup-compatibility/2006">
              <mc:Choice xmlns:v="urn:schemas-microsoft-com:vml" Requires="v">
                <p:oleObj spid="_x0000_s8199" r:id="rId4" imgW="1054100" imgH="1371600" progId="Equation.DSMT4">
                  <p:embed/>
                </p:oleObj>
              </mc:Choice>
              <mc:Fallback>
                <p:oleObj r:id="rId4" imgW="1054100" imgH="1371600" progId="Equation.DSMT4">
                  <p:embed/>
                  <p:pic>
                    <p:nvPicPr>
                      <p:cNvPr id="5" name="对象 4">
                        <a:extLst>
                          <a:ext uri="{FF2B5EF4-FFF2-40B4-BE49-F238E27FC236}">
                            <a16:creationId xmlns:a16="http://schemas.microsoft.com/office/drawing/2014/main" id="{30FD596A-CB85-44FF-93CC-DEFAA24BB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570" y="1690688"/>
                        <a:ext cx="3326860" cy="4315926"/>
                      </a:xfrm>
                      <a:prstGeom prst="rect">
                        <a:avLst/>
                      </a:prstGeom>
                      <a:noFill/>
                    </p:spPr>
                  </p:pic>
                </p:oleObj>
              </mc:Fallback>
            </mc:AlternateContent>
          </a:graphicData>
        </a:graphic>
      </p:graphicFrame>
    </p:spTree>
    <p:extLst>
      <p:ext uri="{BB962C8B-B14F-4D97-AF65-F5344CB8AC3E}">
        <p14:creationId xmlns:p14="http://schemas.microsoft.com/office/powerpoint/2010/main" val="15567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2590F521-788E-442E-99CA-3F93111CEF18}"/>
              </a:ext>
            </a:extLst>
          </p:cNvPr>
          <p:cNvSpPr>
            <a:spLocks noChangeArrowheads="1"/>
          </p:cNvSpPr>
          <p:nvPr/>
        </p:nvSpPr>
        <p:spPr bwMode="auto">
          <a:xfrm>
            <a:off x="1945531" y="544748"/>
            <a:ext cx="169031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9" name="对象 8">
            <a:extLst>
              <a:ext uri="{FF2B5EF4-FFF2-40B4-BE49-F238E27FC236}">
                <a16:creationId xmlns:a16="http://schemas.microsoft.com/office/drawing/2014/main" id="{75361C45-AC51-4701-90C8-EAE65AF96616}"/>
              </a:ext>
            </a:extLst>
          </p:cNvPr>
          <p:cNvGraphicFramePr>
            <a:graphicFrameLocks noChangeAspect="1"/>
          </p:cNvGraphicFramePr>
          <p:nvPr/>
        </p:nvGraphicFramePr>
        <p:xfrm>
          <a:off x="2438399" y="607349"/>
          <a:ext cx="6472137" cy="1596169"/>
        </p:xfrm>
        <a:graphic>
          <a:graphicData uri="http://schemas.openxmlformats.org/presentationml/2006/ole">
            <mc:AlternateContent xmlns:mc="http://schemas.openxmlformats.org/markup-compatibility/2006">
              <mc:Choice xmlns:v="urn:schemas-microsoft-com:vml" Requires="v">
                <p:oleObj spid="_x0000_s9233" r:id="rId3" imgW="2819400" imgH="698500" progId="Equation.DSMT4">
                  <p:embed/>
                </p:oleObj>
              </mc:Choice>
              <mc:Fallback>
                <p:oleObj r:id="rId3" imgW="2819400" imgH="698500" progId="Equation.DSMT4">
                  <p:embed/>
                  <p:pic>
                    <p:nvPicPr>
                      <p:cNvPr id="9" name="对象 8">
                        <a:extLst>
                          <a:ext uri="{FF2B5EF4-FFF2-40B4-BE49-F238E27FC236}">
                            <a16:creationId xmlns:a16="http://schemas.microsoft.com/office/drawing/2014/main" id="{75361C45-AC51-4701-90C8-EAE65AF96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99" y="607349"/>
                        <a:ext cx="6472137" cy="1596169"/>
                      </a:xfrm>
                      <a:prstGeom prst="rect">
                        <a:avLst/>
                      </a:prstGeom>
                      <a:noFill/>
                    </p:spPr>
                  </p:pic>
                </p:oleObj>
              </mc:Fallback>
            </mc:AlternateContent>
          </a:graphicData>
        </a:graphic>
      </p:graphicFrame>
      <p:sp>
        <p:nvSpPr>
          <p:cNvPr id="10" name="Rectangle 7">
            <a:extLst>
              <a:ext uri="{FF2B5EF4-FFF2-40B4-BE49-F238E27FC236}">
                <a16:creationId xmlns:a16="http://schemas.microsoft.com/office/drawing/2014/main" id="{F44F8582-A1FA-4795-9C5D-A36F2246F88C}"/>
              </a:ext>
            </a:extLst>
          </p:cNvPr>
          <p:cNvSpPr>
            <a:spLocks noChangeArrowheads="1"/>
          </p:cNvSpPr>
          <p:nvPr/>
        </p:nvSpPr>
        <p:spPr bwMode="auto">
          <a:xfrm>
            <a:off x="3035029" y="2937752"/>
            <a:ext cx="187601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1" name="对象 10">
            <a:extLst>
              <a:ext uri="{FF2B5EF4-FFF2-40B4-BE49-F238E27FC236}">
                <a16:creationId xmlns:a16="http://schemas.microsoft.com/office/drawing/2014/main" id="{A301EE56-77B7-4C7A-B54F-A1FA48CC7B9F}"/>
              </a:ext>
            </a:extLst>
          </p:cNvPr>
          <p:cNvGraphicFramePr>
            <a:graphicFrameLocks noChangeAspect="1"/>
          </p:cNvGraphicFramePr>
          <p:nvPr/>
        </p:nvGraphicFramePr>
        <p:xfrm>
          <a:off x="2438399" y="2381536"/>
          <a:ext cx="4302280" cy="1893003"/>
        </p:xfrm>
        <a:graphic>
          <a:graphicData uri="http://schemas.openxmlformats.org/presentationml/2006/ole">
            <mc:AlternateContent xmlns:mc="http://schemas.openxmlformats.org/markup-compatibility/2006">
              <mc:Choice xmlns:v="urn:schemas-microsoft-com:vml" Requires="v">
                <p:oleObj spid="_x0000_s9234" r:id="rId5" imgW="1905000" imgH="838200" progId="Equation.DSMT4">
                  <p:embed/>
                </p:oleObj>
              </mc:Choice>
              <mc:Fallback>
                <p:oleObj r:id="rId5" imgW="1905000" imgH="838200" progId="Equation.DSMT4">
                  <p:embed/>
                  <p:pic>
                    <p:nvPicPr>
                      <p:cNvPr id="11" name="对象 10">
                        <a:extLst>
                          <a:ext uri="{FF2B5EF4-FFF2-40B4-BE49-F238E27FC236}">
                            <a16:creationId xmlns:a16="http://schemas.microsoft.com/office/drawing/2014/main" id="{A301EE56-77B7-4C7A-B54F-A1FA48CC7B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399" y="2381536"/>
                        <a:ext cx="4302280" cy="1893003"/>
                      </a:xfrm>
                      <a:prstGeom prst="rect">
                        <a:avLst/>
                      </a:prstGeom>
                      <a:noFill/>
                    </p:spPr>
                  </p:pic>
                </p:oleObj>
              </mc:Fallback>
            </mc:AlternateContent>
          </a:graphicData>
        </a:graphic>
      </p:graphicFrame>
      <p:sp>
        <p:nvSpPr>
          <p:cNvPr id="12" name="Rectangle 9">
            <a:extLst>
              <a:ext uri="{FF2B5EF4-FFF2-40B4-BE49-F238E27FC236}">
                <a16:creationId xmlns:a16="http://schemas.microsoft.com/office/drawing/2014/main" id="{F0CDB2F2-10A1-4258-82F5-DFBA56BF0045}"/>
              </a:ext>
            </a:extLst>
          </p:cNvPr>
          <p:cNvSpPr>
            <a:spLocks noChangeArrowheads="1"/>
          </p:cNvSpPr>
          <p:nvPr/>
        </p:nvSpPr>
        <p:spPr bwMode="auto">
          <a:xfrm>
            <a:off x="1206230" y="4517625"/>
            <a:ext cx="5010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对象 12">
            <a:extLst>
              <a:ext uri="{FF2B5EF4-FFF2-40B4-BE49-F238E27FC236}">
                <a16:creationId xmlns:a16="http://schemas.microsoft.com/office/drawing/2014/main" id="{9308B419-DE60-4880-B98C-BE6ACEA30CE1}"/>
              </a:ext>
            </a:extLst>
          </p:cNvPr>
          <p:cNvGraphicFramePr>
            <a:graphicFrameLocks noChangeAspect="1"/>
          </p:cNvGraphicFramePr>
          <p:nvPr/>
        </p:nvGraphicFramePr>
        <p:xfrm>
          <a:off x="2393005" y="4563344"/>
          <a:ext cx="6225701" cy="1041474"/>
        </p:xfrm>
        <a:graphic>
          <a:graphicData uri="http://schemas.openxmlformats.org/presentationml/2006/ole">
            <mc:AlternateContent xmlns:mc="http://schemas.openxmlformats.org/markup-compatibility/2006">
              <mc:Choice xmlns:v="urn:schemas-microsoft-com:vml" Requires="v">
                <p:oleObj spid="_x0000_s9235" r:id="rId7" imgW="2565400" imgH="431800" progId="Equation.DSMT4">
                  <p:embed/>
                </p:oleObj>
              </mc:Choice>
              <mc:Fallback>
                <p:oleObj r:id="rId7" imgW="2565400" imgH="431800" progId="Equation.DSMT4">
                  <p:embed/>
                  <p:pic>
                    <p:nvPicPr>
                      <p:cNvPr id="13" name="对象 12">
                        <a:extLst>
                          <a:ext uri="{FF2B5EF4-FFF2-40B4-BE49-F238E27FC236}">
                            <a16:creationId xmlns:a16="http://schemas.microsoft.com/office/drawing/2014/main" id="{9308B419-DE60-4880-B98C-BE6ACEA3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3005" y="4563344"/>
                        <a:ext cx="6225701" cy="1041474"/>
                      </a:xfrm>
                      <a:prstGeom prst="rect">
                        <a:avLst/>
                      </a:prstGeom>
                      <a:noFill/>
                    </p:spPr>
                  </p:pic>
                </p:oleObj>
              </mc:Fallback>
            </mc:AlternateContent>
          </a:graphicData>
        </a:graphic>
      </p:graphicFrame>
    </p:spTree>
    <p:extLst>
      <p:ext uri="{BB962C8B-B14F-4D97-AF65-F5344CB8AC3E}">
        <p14:creationId xmlns:p14="http://schemas.microsoft.com/office/powerpoint/2010/main" val="382343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重构算法</a:t>
            </a:r>
          </a:p>
        </p:txBody>
      </p:sp>
      <p:sp>
        <p:nvSpPr>
          <p:cNvPr id="3" name="副标题 2"/>
          <p:cNvSpPr>
            <a:spLocks noGrp="1"/>
          </p:cNvSpPr>
          <p:nvPr>
            <p:ph type="subTitle" idx="1"/>
          </p:nvPr>
        </p:nvSpPr>
        <p:spPr/>
        <p:txBody>
          <a:bodyPr/>
          <a:lstStyle/>
          <a:p>
            <a:r>
              <a:rPr lang="zh-CN" altLang="en-US" dirty="0"/>
              <a:t>从曲率到空间坐标</a:t>
            </a:r>
          </a:p>
        </p:txBody>
      </p:sp>
    </p:spTree>
    <p:extLst>
      <p:ext uri="{BB962C8B-B14F-4D97-AF65-F5344CB8AC3E}">
        <p14:creationId xmlns:p14="http://schemas.microsoft.com/office/powerpoint/2010/main" val="257663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5"/>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CN" altLang="en-US" sz="5800" dirty="0"/>
              <a:t>项目简介</a:t>
            </a:r>
            <a:endParaRPr lang="en-US" sz="5800" kern="1200" dirty="0">
              <a:solidFill>
                <a:schemeClr val="tx1"/>
              </a:solidFill>
              <a:latin typeface="+mj-lt"/>
              <a:ea typeface="+mj-ea"/>
              <a:cs typeface="+mj-cs"/>
            </a:endParaRPr>
          </a:p>
        </p:txBody>
      </p:sp>
      <p:cxnSp>
        <p:nvCxnSpPr>
          <p:cNvPr id="20" name="Straight Connector 19"/>
          <p:cNvCxnSpPr>
            <a:cxnSpLocks noGrp="1" noRot="1" noChangeAspect="1" noMove="1" noResize="1" noEditPoints="1" noAdjustHandles="1" noChangeArrowheads="1" noChangeShapeType="1"/>
          </p:cNvCxnSpPr>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曲率插值</a:t>
            </a:r>
          </a:p>
        </p:txBody>
      </p:sp>
      <p:sp>
        <p:nvSpPr>
          <p:cNvPr id="3" name="内容占位符 2"/>
          <p:cNvSpPr>
            <a:spLocks noGrp="1"/>
          </p:cNvSpPr>
          <p:nvPr>
            <p:ph idx="1"/>
          </p:nvPr>
        </p:nvSpPr>
        <p:spPr/>
        <p:txBody>
          <a:bodyPr/>
          <a:lstStyle/>
          <a:p>
            <a:r>
              <a:rPr lang="zh-CN" altLang="zh-CN" sz="3600" dirty="0"/>
              <a:t>在实际测量过程中，受到</a:t>
            </a:r>
            <a:r>
              <a:rPr lang="zh-CN" altLang="en-US" sz="3600" dirty="0"/>
              <a:t>硬件</a:t>
            </a:r>
            <a:r>
              <a:rPr lang="zh-CN" altLang="zh-CN" sz="3600" dirty="0"/>
              <a:t>的限制，光纤光栅测量节点数目是有限的，为了光滑地重构出曲线的形状，需要足够多的数据，因此，需要对曲率进行插值。</a:t>
            </a:r>
            <a:endParaRPr lang="en-US" altLang="zh-CN" sz="3600" dirty="0"/>
          </a:p>
          <a:p>
            <a:r>
              <a:rPr lang="zh-CN" altLang="en-US" sz="3600" dirty="0"/>
              <a:t>综合各种因素，采用</a:t>
            </a:r>
            <a:r>
              <a:rPr lang="zh-CN" altLang="zh-CN" sz="3600" dirty="0"/>
              <a:t>线性插值</a:t>
            </a:r>
            <a:r>
              <a:rPr lang="zh-CN" altLang="en-US" sz="3600" dirty="0"/>
              <a:t>。这</a:t>
            </a:r>
            <a:r>
              <a:rPr lang="zh-CN" altLang="zh-CN" sz="3600" dirty="0"/>
              <a:t>是一种最简单的插值方法，认为两个测量点之间的曲率成线性关系</a:t>
            </a:r>
            <a:r>
              <a:rPr lang="zh-CN" altLang="en-US" sz="3600" dirty="0"/>
              <a:t>。</a:t>
            </a:r>
          </a:p>
        </p:txBody>
      </p:sp>
    </p:spTree>
    <p:extLst>
      <p:ext uri="{BB962C8B-B14F-4D97-AF65-F5344CB8AC3E}">
        <p14:creationId xmlns:p14="http://schemas.microsoft.com/office/powerpoint/2010/main" val="404572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递推计算所有点坐标</a:t>
            </a:r>
            <a:endParaRPr lang="zh-CN" altLang="en-US" dirty="0"/>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2651" y="2504942"/>
            <a:ext cx="3903693" cy="3099991"/>
          </a:xfrm>
        </p:spPr>
      </p:pic>
      <p:pic>
        <p:nvPicPr>
          <p:cNvPr id="3" name="图片 2"/>
          <p:cNvPicPr>
            <a:picLocks noChangeAspect="1"/>
          </p:cNvPicPr>
          <p:nvPr/>
        </p:nvPicPr>
        <p:blipFill>
          <a:blip r:embed="rId4"/>
          <a:stretch>
            <a:fillRect/>
          </a:stretch>
        </p:blipFill>
        <p:spPr>
          <a:xfrm>
            <a:off x="6705599" y="2862923"/>
            <a:ext cx="3480954" cy="2911343"/>
          </a:xfrm>
          <a:prstGeom prst="rect">
            <a:avLst/>
          </a:prstGeom>
        </p:spPr>
      </p:pic>
    </p:spTree>
    <p:extLst>
      <p:ext uri="{BB962C8B-B14F-4D97-AF65-F5344CB8AC3E}">
        <p14:creationId xmlns:p14="http://schemas.microsoft.com/office/powerpoint/2010/main" val="177679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sz="3200" spc="300" dirty="0"/>
              <a:t>假设全局绝对坐标系为 </a:t>
            </a:r>
            <a:r>
              <a:rPr lang="en-US" altLang="zh-CN" sz="3200" spc="300" dirty="0"/>
              <a:t>F,</a:t>
            </a:r>
            <a:r>
              <a:rPr lang="zh-CN" altLang="en-US" sz="3200" spc="300" dirty="0"/>
              <a:t>存在齐次变换矩阵</a:t>
            </a:r>
            <a:r>
              <a:rPr lang="en-US" altLang="zh-CN" sz="3200" spc="300" dirty="0" err="1"/>
              <a:t>T</a:t>
            </a:r>
            <a:r>
              <a:rPr lang="en-US" altLang="zh-CN" sz="3200" spc="300" baseline="-25000" dirty="0" err="1"/>
              <a:t>i</a:t>
            </a:r>
            <a:r>
              <a:rPr lang="zh-CN" altLang="en-US" sz="3200" spc="300" dirty="0"/>
              <a:t>将</a:t>
            </a:r>
            <a:r>
              <a:rPr lang="en-US" altLang="zh-CN" sz="3200" spc="300" dirty="0"/>
              <a:t>F</a:t>
            </a:r>
            <a:r>
              <a:rPr lang="zh-CN" altLang="en-US" sz="3200" spc="300" dirty="0"/>
              <a:t>转换到第</a:t>
            </a:r>
            <a:r>
              <a:rPr lang="en-US" altLang="zh-CN" sz="3200" spc="300" dirty="0" err="1"/>
              <a:t>i</a:t>
            </a:r>
            <a:r>
              <a:rPr lang="zh-CN" altLang="en-US" sz="3200" spc="300" dirty="0"/>
              <a:t>点处的运动坐标系</a:t>
            </a:r>
            <a:r>
              <a:rPr lang="en-US" altLang="zh-CN" sz="3200" spc="300" dirty="0" err="1"/>
              <a:t>M</a:t>
            </a:r>
            <a:r>
              <a:rPr lang="en-US" altLang="zh-CN" sz="3200" spc="300" baseline="-25000" dirty="0" err="1"/>
              <a:t>i</a:t>
            </a:r>
            <a:r>
              <a:rPr lang="zh-CN" altLang="en-US" sz="3200" spc="300" dirty="0"/>
              <a:t>，转换关系如下式：</a:t>
            </a:r>
            <a:endParaRPr lang="en-US" altLang="zh-CN" sz="3200" spc="300" dirty="0"/>
          </a:p>
          <a:p>
            <a:endParaRPr lang="en-US" altLang="zh-CN" dirty="0"/>
          </a:p>
          <a:p>
            <a:endParaRPr lang="en-US" altLang="zh-CN" dirty="0"/>
          </a:p>
          <a:p>
            <a:endParaRPr lang="en-US" altLang="zh-CN" dirty="0"/>
          </a:p>
          <a:p>
            <a:endParaRPr lang="en-US" altLang="zh-CN" dirty="0"/>
          </a:p>
          <a:p>
            <a:r>
              <a:rPr lang="en-US" altLang="zh-CN" spc="300" dirty="0"/>
              <a:t>T</a:t>
            </a:r>
            <a:r>
              <a:rPr lang="en-US" altLang="zh-CN" spc="300" baseline="-25000" dirty="0"/>
              <a:t>1</a:t>
            </a:r>
            <a:r>
              <a:rPr lang="zh-CN" altLang="en-US" spc="300" dirty="0"/>
              <a:t>是单位矩阵</a:t>
            </a:r>
            <a:endParaRPr lang="zh-CN" altLang="en-US" dirty="0"/>
          </a:p>
          <a:p>
            <a:endParaRPr lang="zh-CN" altLang="en-US" dirty="0"/>
          </a:p>
        </p:txBody>
      </p:sp>
      <p:sp>
        <p:nvSpPr>
          <p:cNvPr id="27" name="Rectangle 2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aphicFrame>
        <p:nvGraphicFramePr>
          <p:cNvPr id="28" name="对象 27"/>
          <p:cNvGraphicFramePr>
            <a:graphicFrameLocks noChangeAspect="1"/>
          </p:cNvGraphicFramePr>
          <p:nvPr/>
        </p:nvGraphicFramePr>
        <p:xfrm>
          <a:off x="5014687" y="3798095"/>
          <a:ext cx="2162627" cy="858185"/>
        </p:xfrm>
        <a:graphic>
          <a:graphicData uri="http://schemas.openxmlformats.org/presentationml/2006/ole">
            <mc:AlternateContent xmlns:mc="http://schemas.openxmlformats.org/markup-compatibility/2006">
              <mc:Choice xmlns:v="urn:schemas-microsoft-com:vml" Requires="v">
                <p:oleObj spid="_x0000_s10247" r:id="rId3" imgW="596900" imgH="228600" progId="Equation.DSMT4">
                  <p:embed/>
                </p:oleObj>
              </mc:Choice>
              <mc:Fallback>
                <p:oleObj r:id="rId3" imgW="596900" imgH="228600" progId="Equation.DSMT4">
                  <p:embed/>
                  <p:pic>
                    <p:nvPicPr>
                      <p:cNvPr id="28" name="对象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687" y="3798095"/>
                        <a:ext cx="2162627" cy="858185"/>
                      </a:xfrm>
                      <a:prstGeom prst="rect">
                        <a:avLst/>
                      </a:prstGeom>
                      <a:noFill/>
                    </p:spPr>
                  </p:pic>
                </p:oleObj>
              </mc:Fallback>
            </mc:AlternateContent>
          </a:graphicData>
        </a:graphic>
      </p:graphicFrame>
    </p:spTree>
    <p:extLst>
      <p:ext uri="{BB962C8B-B14F-4D97-AF65-F5344CB8AC3E}">
        <p14:creationId xmlns:p14="http://schemas.microsoft.com/office/powerpoint/2010/main" val="2367288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200" spc="300" dirty="0"/>
              <a:t>运动坐标系与全局坐标系的变换矩阵</a:t>
            </a:r>
            <a:r>
              <a:rPr lang="en-US" altLang="zh-CN" sz="3200" spc="300" dirty="0" err="1"/>
              <a:t>T</a:t>
            </a:r>
            <a:r>
              <a:rPr lang="en-US" altLang="zh-CN" sz="3200" spc="300" baseline="-25000" dirty="0" err="1"/>
              <a:t>i</a:t>
            </a:r>
            <a:r>
              <a:rPr lang="en-US" altLang="zh-CN" sz="3200" spc="300" baseline="-25000" dirty="0"/>
              <a:t> </a:t>
            </a:r>
            <a:r>
              <a:rPr lang="zh-CN" altLang="en-US" sz="3200" spc="300" dirty="0"/>
              <a:t>，为一个递推关系式，如下所示：</a:t>
            </a:r>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6"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aphicFrame>
        <p:nvGraphicFramePr>
          <p:cNvPr id="7" name="对象 6"/>
          <p:cNvGraphicFramePr>
            <a:graphicFrameLocks noChangeAspect="1"/>
          </p:cNvGraphicFramePr>
          <p:nvPr/>
        </p:nvGraphicFramePr>
        <p:xfrm>
          <a:off x="5202174" y="3677444"/>
          <a:ext cx="1787652" cy="647700"/>
        </p:xfrm>
        <a:graphic>
          <a:graphicData uri="http://schemas.openxmlformats.org/presentationml/2006/ole">
            <mc:AlternateContent xmlns:mc="http://schemas.openxmlformats.org/markup-compatibility/2006">
              <mc:Choice xmlns:v="urn:schemas-microsoft-com:vml" Requires="v">
                <p:oleObj spid="_x0000_s11271" r:id="rId3" imgW="660400" imgH="228600" progId="Equation.DSMT4">
                  <p:embed/>
                </p:oleObj>
              </mc:Choice>
              <mc:Fallback>
                <p:oleObj r:id="rId3" imgW="660400" imgH="228600" progId="Equation.DSMT4">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174" y="3677444"/>
                        <a:ext cx="1787652" cy="647700"/>
                      </a:xfrm>
                      <a:prstGeom prst="rect">
                        <a:avLst/>
                      </a:prstGeom>
                      <a:noFill/>
                    </p:spPr>
                  </p:pic>
                </p:oleObj>
              </mc:Fallback>
            </mc:AlternateContent>
          </a:graphicData>
        </a:graphic>
      </p:graphicFrame>
    </p:spTree>
    <p:extLst>
      <p:ext uri="{BB962C8B-B14F-4D97-AF65-F5344CB8AC3E}">
        <p14:creationId xmlns:p14="http://schemas.microsoft.com/office/powerpoint/2010/main" val="2220714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 </a:t>
            </a:r>
            <a:r>
              <a:rPr lang="en-US" altLang="zh-CN" dirty="0"/>
              <a:t>P</a:t>
            </a:r>
            <a:r>
              <a:rPr lang="zh-CN" altLang="en-US" dirty="0"/>
              <a:t>为一个平移矩阵，</a:t>
            </a:r>
            <a:r>
              <a:rPr lang="en-US" altLang="zh-CN" dirty="0"/>
              <a:t>R</a:t>
            </a:r>
            <a:r>
              <a:rPr lang="en-US" altLang="zh-CN" baseline="-25000" dirty="0"/>
              <a:t>1</a:t>
            </a:r>
            <a:r>
              <a:rPr lang="zh-CN" altLang="en-US" dirty="0"/>
              <a:t>、</a:t>
            </a:r>
            <a:r>
              <a:rPr lang="en-US" altLang="zh-CN" dirty="0"/>
              <a:t>R</a:t>
            </a:r>
            <a:r>
              <a:rPr lang="en-US" altLang="zh-CN" baseline="-25000" dirty="0"/>
              <a:t>2</a:t>
            </a:r>
            <a:r>
              <a:rPr lang="zh-CN" altLang="en-US" dirty="0"/>
              <a:t>、</a:t>
            </a:r>
            <a:r>
              <a:rPr lang="en-US" altLang="zh-CN" dirty="0"/>
              <a:t>R</a:t>
            </a:r>
            <a:r>
              <a:rPr lang="en-US" altLang="zh-CN" baseline="-25000" dirty="0"/>
              <a:t>3</a:t>
            </a:r>
            <a:r>
              <a:rPr lang="zh-CN" altLang="en-US" dirty="0"/>
              <a:t>为三个旋转矩阵。</a:t>
            </a:r>
          </a:p>
        </p:txBody>
      </p:sp>
      <p:graphicFrame>
        <p:nvGraphicFramePr>
          <p:cNvPr id="5" name="对象 4"/>
          <p:cNvGraphicFramePr>
            <a:graphicFrameLocks noChangeAspect="1"/>
          </p:cNvGraphicFramePr>
          <p:nvPr/>
        </p:nvGraphicFramePr>
        <p:xfrm>
          <a:off x="3249030" y="2851676"/>
          <a:ext cx="2408875" cy="669132"/>
        </p:xfrm>
        <a:graphic>
          <a:graphicData uri="http://schemas.openxmlformats.org/presentationml/2006/ole">
            <mc:AlternateContent xmlns:mc="http://schemas.openxmlformats.org/markup-compatibility/2006">
              <mc:Choice xmlns:v="urn:schemas-microsoft-com:vml" Requires="v">
                <p:oleObj spid="_x0000_s12295" r:id="rId4" imgW="863225" imgH="228501" progId="Equation.DSMT4">
                  <p:embed/>
                </p:oleObj>
              </mc:Choice>
              <mc:Fallback>
                <p:oleObj r:id="rId4" imgW="863225" imgH="228501"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030" y="2851676"/>
                        <a:ext cx="2408875" cy="669132"/>
                      </a:xfrm>
                      <a:prstGeom prst="rect">
                        <a:avLst/>
                      </a:prstGeom>
                      <a:noFill/>
                    </p:spPr>
                  </p:pic>
                </p:oleObj>
              </mc:Fallback>
            </mc:AlternateContent>
          </a:graphicData>
        </a:graphic>
      </p:graphicFrame>
      <p:pic>
        <p:nvPicPr>
          <p:cNvPr id="6" name="内容占位符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6690" y="3360605"/>
            <a:ext cx="3546527" cy="2816359"/>
          </a:xfrm>
          <a:prstGeom prst="rect">
            <a:avLst/>
          </a:prstGeom>
        </p:spPr>
      </p:pic>
    </p:spTree>
    <p:extLst>
      <p:ext uri="{BB962C8B-B14F-4D97-AF65-F5344CB8AC3E}">
        <p14:creationId xmlns:p14="http://schemas.microsoft.com/office/powerpoint/2010/main" val="3704886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每个运动坐标系</a:t>
            </a:r>
            <a:r>
              <a:rPr lang="en-US" altLang="zh-CN" dirty="0" err="1"/>
              <a:t>Mi</a:t>
            </a:r>
            <a:r>
              <a:rPr lang="zh-CN" altLang="zh-CN" dirty="0"/>
              <a:t>可以通过变换矩阵</a:t>
            </a:r>
            <a:r>
              <a:rPr lang="en-US" altLang="zh-CN" dirty="0" err="1"/>
              <a:t>Ti</a:t>
            </a:r>
            <a:r>
              <a:rPr lang="zh-CN" altLang="zh-CN" dirty="0"/>
              <a:t>转换到固定坐标系</a:t>
            </a:r>
            <a:r>
              <a:rPr lang="en-US" altLang="zh-CN" dirty="0"/>
              <a:t>F</a:t>
            </a:r>
            <a:endParaRPr lang="zh-CN" altLang="en-US" dirty="0"/>
          </a:p>
        </p:txBody>
      </p:sp>
      <p:graphicFrame>
        <p:nvGraphicFramePr>
          <p:cNvPr id="10" name="对象 9"/>
          <p:cNvGraphicFramePr>
            <a:graphicFrameLocks noChangeAspect="1"/>
          </p:cNvGraphicFramePr>
          <p:nvPr/>
        </p:nvGraphicFramePr>
        <p:xfrm>
          <a:off x="4577946" y="2908299"/>
          <a:ext cx="2686454" cy="850989"/>
        </p:xfrm>
        <a:graphic>
          <a:graphicData uri="http://schemas.openxmlformats.org/presentationml/2006/ole">
            <mc:AlternateContent xmlns:mc="http://schemas.openxmlformats.org/markup-compatibility/2006">
              <mc:Choice xmlns:v="urn:schemas-microsoft-com:vml" Requires="v">
                <p:oleObj spid="_x0000_s13319" r:id="rId4" imgW="672808" imgH="241195" progId="Equation.DSMT4">
                  <p:embed/>
                </p:oleObj>
              </mc:Choice>
              <mc:Fallback>
                <p:oleObj r:id="rId4" imgW="672808" imgH="241195" progId="Equation.DSMT4">
                  <p:embed/>
                  <p:pic>
                    <p:nvPicPr>
                      <p:cNvPr id="1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946" y="2908299"/>
                        <a:ext cx="2686454" cy="850989"/>
                      </a:xfrm>
                      <a:prstGeom prst="rect">
                        <a:avLst/>
                      </a:prstGeom>
                      <a:noFill/>
                    </p:spPr>
                  </p:pic>
                </p:oleObj>
              </mc:Fallback>
            </mc:AlternateContent>
          </a:graphicData>
        </a:graphic>
      </p:graphicFrame>
    </p:spTree>
    <p:extLst>
      <p:ext uri="{BB962C8B-B14F-4D97-AF65-F5344CB8AC3E}">
        <p14:creationId xmlns:p14="http://schemas.microsoft.com/office/powerpoint/2010/main" val="3024646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算法优点</a:t>
            </a:r>
          </a:p>
        </p:txBody>
      </p:sp>
      <p:sp>
        <p:nvSpPr>
          <p:cNvPr id="3" name="内容占位符 2"/>
          <p:cNvSpPr>
            <a:spLocks noGrp="1"/>
          </p:cNvSpPr>
          <p:nvPr>
            <p:ph idx="1"/>
          </p:nvPr>
        </p:nvSpPr>
        <p:spPr/>
        <p:txBody>
          <a:bodyPr/>
          <a:lstStyle/>
          <a:p>
            <a:r>
              <a:rPr lang="zh-CN" altLang="zh-CN" dirty="0"/>
              <a:t>改进型三维重构算法，既避免了复杂的</a:t>
            </a:r>
            <a:r>
              <a:rPr lang="zh-CN" altLang="en-US" dirty="0"/>
              <a:t>运算</a:t>
            </a:r>
            <a:r>
              <a:rPr lang="zh-CN" altLang="zh-CN" dirty="0"/>
              <a:t>过程，保证了形状重构的效率和实时性，同时可以有效地进行温度补偿，减小温度变化对形状重构的干扰。</a:t>
            </a:r>
            <a:endParaRPr lang="zh-CN" altLang="en-US" dirty="0"/>
          </a:p>
        </p:txBody>
      </p:sp>
    </p:spTree>
    <p:extLst>
      <p:ext uri="{BB962C8B-B14F-4D97-AF65-F5344CB8AC3E}">
        <p14:creationId xmlns:p14="http://schemas.microsoft.com/office/powerpoint/2010/main" val="3887244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2" name="标题 1"/>
          <p:cNvSpPr>
            <a:spLocks noGrp="1"/>
          </p:cNvSpPr>
          <p:nvPr>
            <p:ph type="title"/>
          </p:nvPr>
        </p:nvSpPr>
        <p:spPr>
          <a:xfrm>
            <a:off x="4380588" y="965199"/>
            <a:ext cx="6766078" cy="4927601"/>
          </a:xfrm>
        </p:spPr>
        <p:txBody>
          <a:bodyPr vert="horz" lIns="91440" tIns="45720" rIns="91440" bIns="45720" rtlCol="0" anchor="ctr">
            <a:normAutofit/>
          </a:bodyPr>
          <a:lstStyle/>
          <a:p>
            <a:r>
              <a:rPr lang="zh-CN" altLang="en-US" sz="5400" kern="1200" dirty="0">
                <a:solidFill>
                  <a:schemeClr val="tx1">
                    <a:lumMod val="85000"/>
                    <a:lumOff val="15000"/>
                  </a:schemeClr>
                </a:solidFill>
                <a:latin typeface="+mj-lt"/>
                <a:ea typeface="+mj-ea"/>
                <a:cs typeface="+mj-cs"/>
              </a:rPr>
              <a:t>人机交互程序设计</a:t>
            </a:r>
            <a:endParaRPr lang="en-US" altLang="zh-CN" sz="5400" kern="1200" dirty="0">
              <a:solidFill>
                <a:schemeClr val="tx1">
                  <a:lumMod val="85000"/>
                  <a:lumOff val="15000"/>
                </a:schemeClr>
              </a:solidFill>
              <a:latin typeface="+mj-lt"/>
              <a:ea typeface="+mj-ea"/>
              <a:cs typeface="+mj-cs"/>
            </a:endParaRPr>
          </a:p>
        </p:txBody>
      </p:sp>
      <p:cxnSp>
        <p:nvCxnSpPr>
          <p:cNvPr id="9" name="Straight Connector 8"/>
          <p:cNvCxnSpPr>
            <a:cxnSpLocks noGrp="1" noRot="1" noChangeAspect="1" noMove="1" noResize="1" noEditPoints="1" noAdjustHandles="1" noChangeArrowheads="1" noChangeShapeType="1"/>
          </p:cNvCxnSpPr>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71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B61629B-E883-4396-92FD-BDC71DEC3CCD}"/>
              </a:ext>
            </a:extLst>
          </p:cNvPr>
          <p:cNvSpPr>
            <a:spLocks noGrp="1"/>
          </p:cNvSpPr>
          <p:nvPr>
            <p:ph type="title"/>
          </p:nvPr>
        </p:nvSpPr>
        <p:spPr>
          <a:xfrm>
            <a:off x="640079" y="2053641"/>
            <a:ext cx="3669161" cy="2760098"/>
          </a:xfrm>
        </p:spPr>
        <p:txBody>
          <a:bodyPr>
            <a:normAutofit/>
          </a:bodyPr>
          <a:lstStyle/>
          <a:p>
            <a:r>
              <a:rPr lang="zh-CN" altLang="en-US" dirty="0">
                <a:solidFill>
                  <a:srgbClr val="FFFFFF"/>
                </a:solidFill>
              </a:rPr>
              <a:t>数据采集</a:t>
            </a:r>
          </a:p>
        </p:txBody>
      </p:sp>
      <p:pic>
        <p:nvPicPr>
          <p:cNvPr id="4" name="内容占位符 3">
            <a:extLst>
              <a:ext uri="{FF2B5EF4-FFF2-40B4-BE49-F238E27FC236}">
                <a16:creationId xmlns:a16="http://schemas.microsoft.com/office/drawing/2014/main" id="{85C63DDD-2277-48D4-BB36-663A7F5F042C}"/>
              </a:ext>
            </a:extLst>
          </p:cNvPr>
          <p:cNvPicPr>
            <a:picLocks noGrp="1" noChangeAspect="1"/>
          </p:cNvPicPr>
          <p:nvPr>
            <p:ph idx="1"/>
          </p:nvPr>
        </p:nvPicPr>
        <p:blipFill>
          <a:blip r:embed="rId4"/>
          <a:stretch>
            <a:fillRect/>
          </a:stretch>
        </p:blipFill>
        <p:spPr>
          <a:xfrm>
            <a:off x="6082111" y="1936849"/>
            <a:ext cx="5305425" cy="2984301"/>
          </a:xfrm>
          <a:prstGeom prst="rect">
            <a:avLst/>
          </a:prstGeom>
        </p:spPr>
      </p:pic>
      <p:pic>
        <p:nvPicPr>
          <p:cNvPr id="5" name="图片 4">
            <a:extLst>
              <a:ext uri="{FF2B5EF4-FFF2-40B4-BE49-F238E27FC236}">
                <a16:creationId xmlns:a16="http://schemas.microsoft.com/office/drawing/2014/main" id="{3E0EFE13-6C33-415C-BD89-E77C73635E4E}"/>
              </a:ext>
            </a:extLst>
          </p:cNvPr>
          <p:cNvPicPr>
            <a:picLocks noChangeAspect="1"/>
          </p:cNvPicPr>
          <p:nvPr/>
        </p:nvPicPr>
        <p:blipFill>
          <a:blip r:embed="rId5"/>
          <a:stretch>
            <a:fillRect/>
          </a:stretch>
        </p:blipFill>
        <p:spPr>
          <a:xfrm>
            <a:off x="6096000" y="1936849"/>
            <a:ext cx="5291536" cy="2976489"/>
          </a:xfrm>
          <a:prstGeom prst="rect">
            <a:avLst/>
          </a:prstGeom>
        </p:spPr>
      </p:pic>
    </p:spTree>
    <p:extLst>
      <p:ext uri="{BB962C8B-B14F-4D97-AF65-F5344CB8AC3E}">
        <p14:creationId xmlns:p14="http://schemas.microsoft.com/office/powerpoint/2010/main" val="146051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ABA23DED-27DE-42B7-B8B5-8B687928E11B}"/>
              </a:ext>
            </a:extLst>
          </p:cNvPr>
          <p:cNvSpPr>
            <a:spLocks noGrp="1"/>
          </p:cNvSpPr>
          <p:nvPr>
            <p:ph type="title"/>
          </p:nvPr>
        </p:nvSpPr>
        <p:spPr>
          <a:xfrm>
            <a:off x="1179226" y="826680"/>
            <a:ext cx="9833548" cy="1325563"/>
          </a:xfrm>
        </p:spPr>
        <p:txBody>
          <a:bodyPr>
            <a:normAutofit/>
          </a:bodyPr>
          <a:lstStyle/>
          <a:p>
            <a:pPr algn="ctr"/>
            <a:r>
              <a:rPr lang="zh-CN" altLang="en-US" sz="4000" dirty="0">
                <a:solidFill>
                  <a:srgbClr val="FFFFFF"/>
                </a:solidFill>
              </a:rPr>
              <a:t>算法处理</a:t>
            </a:r>
          </a:p>
        </p:txBody>
      </p:sp>
      <p:pic>
        <p:nvPicPr>
          <p:cNvPr id="4" name="内容占位符 3">
            <a:extLst>
              <a:ext uri="{FF2B5EF4-FFF2-40B4-BE49-F238E27FC236}">
                <a16:creationId xmlns:a16="http://schemas.microsoft.com/office/drawing/2014/main" id="{925A48D5-396B-4FE3-AD14-67C025BA1D3B}"/>
              </a:ext>
            </a:extLst>
          </p:cNvPr>
          <p:cNvPicPr>
            <a:picLocks noGrp="1" noChangeAspect="1"/>
          </p:cNvPicPr>
          <p:nvPr>
            <p:ph idx="1"/>
          </p:nvPr>
        </p:nvPicPr>
        <p:blipFill>
          <a:blip r:embed="rId4"/>
          <a:stretch>
            <a:fillRect/>
          </a:stretch>
        </p:blipFill>
        <p:spPr>
          <a:xfrm>
            <a:off x="1179226" y="3012434"/>
            <a:ext cx="4789312" cy="2693988"/>
          </a:xfrm>
          <a:prstGeom prst="rect">
            <a:avLst/>
          </a:prstGeom>
        </p:spPr>
      </p:pic>
      <p:pic>
        <p:nvPicPr>
          <p:cNvPr id="5" name="图片 4">
            <a:extLst>
              <a:ext uri="{FF2B5EF4-FFF2-40B4-BE49-F238E27FC236}">
                <a16:creationId xmlns:a16="http://schemas.microsoft.com/office/drawing/2014/main" id="{49D8A82D-1A39-47AC-A518-F98A99720F77}"/>
              </a:ext>
            </a:extLst>
          </p:cNvPr>
          <p:cNvPicPr>
            <a:picLocks noChangeAspect="1"/>
          </p:cNvPicPr>
          <p:nvPr/>
        </p:nvPicPr>
        <p:blipFill>
          <a:blip r:embed="rId5"/>
          <a:stretch>
            <a:fillRect/>
          </a:stretch>
        </p:blipFill>
        <p:spPr>
          <a:xfrm>
            <a:off x="6223460" y="3012434"/>
            <a:ext cx="4789314" cy="2693989"/>
          </a:xfrm>
          <a:prstGeom prst="rect">
            <a:avLst/>
          </a:prstGeom>
        </p:spPr>
      </p:pic>
    </p:spTree>
    <p:extLst>
      <p:ext uri="{BB962C8B-B14F-4D97-AF65-F5344CB8AC3E}">
        <p14:creationId xmlns:p14="http://schemas.microsoft.com/office/powerpoint/2010/main" val="297697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77E49E-59C1-4C7D-863B-084F03879039}"/>
              </a:ext>
            </a:extLst>
          </p:cNvPr>
          <p:cNvSpPr/>
          <p:nvPr/>
        </p:nvSpPr>
        <p:spPr>
          <a:xfrm>
            <a:off x="1938453" y="1720840"/>
            <a:ext cx="8315093" cy="3416320"/>
          </a:xfrm>
          <a:prstGeom prst="rect">
            <a:avLst/>
          </a:prstGeom>
        </p:spPr>
        <p:txBody>
          <a:bodyPr wrap="square">
            <a:spAutoFit/>
          </a:bodyPr>
          <a:lstStyle/>
          <a:p>
            <a:pPr algn="just">
              <a:spcAft>
                <a:spcPts val="0"/>
              </a:spcAft>
            </a:pPr>
            <a:r>
              <a:rPr lang="zh-CN" altLang="en-US" sz="3600" kern="100" dirty="0">
                <a:latin typeface="Times New Roman" panose="02020603050405020304" pitchFamily="18" charset="0"/>
                <a:ea typeface="SimSun" panose="02010600030101010101" pitchFamily="2" charset="-122"/>
              </a:rPr>
              <a:t>设计制作可变形机翼，实现光纤光栅传感网络在机翼蒙皮碳纤维复合材料中的内埋布设，实现光纤光栅传感网络对可变形机翼形状的实时检测，最终设计出拥有实时形状检测功能人机交互程序的可变形机翼形状传感系统。</a:t>
            </a:r>
            <a:endParaRPr lang="en-US" sz="3600" kern="100" dirty="0">
              <a:latin typeface="Times New Roman" panose="02020603050405020304" pitchFamily="18" charset="0"/>
              <a:ea typeface="SimSu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AF314D2-9F4E-45E2-81EF-19E5A6275654}"/>
              </a:ext>
            </a:extLst>
          </p:cNvPr>
          <p:cNvPicPr>
            <a:picLocks noChangeAspect="1"/>
          </p:cNvPicPr>
          <p:nvPr/>
        </p:nvPicPr>
        <p:blipFill rotWithShape="1">
          <a:blip r:embed="rId3"/>
          <a:srcRect t="11966" b="5376"/>
          <a:stretch/>
        </p:blipFill>
        <p:spPr>
          <a:xfrm>
            <a:off x="-1" y="820588"/>
            <a:ext cx="12192000" cy="5668702"/>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ABA23DED-27DE-42B7-B8B5-8B687928E11B}"/>
              </a:ext>
            </a:extLst>
          </p:cNvPr>
          <p:cNvSpPr>
            <a:spLocks noGrp="1"/>
          </p:cNvSpPr>
          <p:nvPr>
            <p:ph type="title"/>
          </p:nvPr>
        </p:nvSpPr>
        <p:spPr>
          <a:xfrm>
            <a:off x="709448" y="1913950"/>
            <a:ext cx="4204137" cy="1342754"/>
          </a:xfrm>
        </p:spPr>
        <p:txBody>
          <a:bodyPr>
            <a:normAutofit/>
          </a:bodyPr>
          <a:lstStyle/>
          <a:p>
            <a:pPr algn="ctr"/>
            <a:r>
              <a:rPr lang="zh-CN" altLang="en-US" sz="4000" dirty="0"/>
              <a:t>算法处理</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437A0261-0D47-4B2A-B9B7-20E6FA9B345D}"/>
              </a:ext>
            </a:extLst>
          </p:cNvPr>
          <p:cNvSpPr>
            <a:spLocks noGrp="1"/>
          </p:cNvSpPr>
          <p:nvPr>
            <p:ph idx="1"/>
          </p:nvPr>
        </p:nvSpPr>
        <p:spPr>
          <a:xfrm>
            <a:off x="525516" y="3417573"/>
            <a:ext cx="4593021" cy="2619839"/>
          </a:xfrm>
        </p:spPr>
        <p:txBody>
          <a:bodyPr anchor="ctr">
            <a:normAutofit/>
          </a:bodyPr>
          <a:lstStyle/>
          <a:p>
            <a:endParaRPr lang="en-US" sz="1800"/>
          </a:p>
        </p:txBody>
      </p:sp>
    </p:spTree>
    <p:extLst>
      <p:ext uri="{BB962C8B-B14F-4D97-AF65-F5344CB8AC3E}">
        <p14:creationId xmlns:p14="http://schemas.microsoft.com/office/powerpoint/2010/main" val="1688579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7CAB8-58DE-46D7-A4E3-3619F63AEB46}"/>
              </a:ext>
            </a:extLst>
          </p:cNvPr>
          <p:cNvSpPr>
            <a:spLocks noGrp="1"/>
          </p:cNvSpPr>
          <p:nvPr>
            <p:ph type="title"/>
          </p:nvPr>
        </p:nvSpPr>
        <p:spPr>
          <a:xfrm>
            <a:off x="838200" y="365125"/>
            <a:ext cx="10515600" cy="1325563"/>
          </a:xfrm>
        </p:spPr>
        <p:txBody>
          <a:bodyPr/>
          <a:lstStyle/>
          <a:p>
            <a:endParaRPr lang="zh-CN" altLang="en-US"/>
          </a:p>
        </p:txBody>
      </p:sp>
      <p:pic>
        <p:nvPicPr>
          <p:cNvPr id="4" name="内容占位符 3">
            <a:extLst>
              <a:ext uri="{FF2B5EF4-FFF2-40B4-BE49-F238E27FC236}">
                <a16:creationId xmlns:a16="http://schemas.microsoft.com/office/drawing/2014/main" id="{99D4898A-275E-4DD8-B004-B73FAB9417B0}"/>
              </a:ext>
            </a:extLst>
          </p:cNvPr>
          <p:cNvPicPr>
            <a:picLocks noGrp="1" noChangeAspect="1"/>
          </p:cNvPicPr>
          <p:nvPr>
            <p:ph idx="1"/>
          </p:nvPr>
        </p:nvPicPr>
        <p:blipFill>
          <a:blip r:embed="rId3"/>
          <a:stretch>
            <a:fillRect/>
          </a:stretch>
        </p:blipFill>
        <p:spPr>
          <a:xfrm>
            <a:off x="1664110" y="1027905"/>
            <a:ext cx="3770946" cy="2121157"/>
          </a:xfrm>
          <a:prstGeom prst="rect">
            <a:avLst/>
          </a:prstGeom>
        </p:spPr>
      </p:pic>
      <p:pic>
        <p:nvPicPr>
          <p:cNvPr id="5" name="图片 4">
            <a:extLst>
              <a:ext uri="{FF2B5EF4-FFF2-40B4-BE49-F238E27FC236}">
                <a16:creationId xmlns:a16="http://schemas.microsoft.com/office/drawing/2014/main" id="{3BF2AC85-EE00-45A9-85A1-93039E9ECDE0}"/>
              </a:ext>
            </a:extLst>
          </p:cNvPr>
          <p:cNvPicPr>
            <a:picLocks noChangeAspect="1"/>
          </p:cNvPicPr>
          <p:nvPr/>
        </p:nvPicPr>
        <p:blipFill>
          <a:blip r:embed="rId4"/>
          <a:stretch>
            <a:fillRect/>
          </a:stretch>
        </p:blipFill>
        <p:spPr>
          <a:xfrm>
            <a:off x="6756944" y="1027904"/>
            <a:ext cx="3770946" cy="2121157"/>
          </a:xfrm>
          <a:prstGeom prst="rect">
            <a:avLst/>
          </a:prstGeom>
        </p:spPr>
      </p:pic>
      <p:pic>
        <p:nvPicPr>
          <p:cNvPr id="6" name="图片 5">
            <a:extLst>
              <a:ext uri="{FF2B5EF4-FFF2-40B4-BE49-F238E27FC236}">
                <a16:creationId xmlns:a16="http://schemas.microsoft.com/office/drawing/2014/main" id="{7AFF2DEC-4364-443E-8FF3-6D60E07402C6}"/>
              </a:ext>
            </a:extLst>
          </p:cNvPr>
          <p:cNvPicPr>
            <a:picLocks noChangeAspect="1"/>
          </p:cNvPicPr>
          <p:nvPr/>
        </p:nvPicPr>
        <p:blipFill>
          <a:blip r:embed="rId5"/>
          <a:stretch>
            <a:fillRect/>
          </a:stretch>
        </p:blipFill>
        <p:spPr>
          <a:xfrm>
            <a:off x="1664110" y="3708938"/>
            <a:ext cx="3770946" cy="2121157"/>
          </a:xfrm>
          <a:prstGeom prst="rect">
            <a:avLst/>
          </a:prstGeom>
        </p:spPr>
      </p:pic>
      <p:pic>
        <p:nvPicPr>
          <p:cNvPr id="7" name="图片 6">
            <a:extLst>
              <a:ext uri="{FF2B5EF4-FFF2-40B4-BE49-F238E27FC236}">
                <a16:creationId xmlns:a16="http://schemas.microsoft.com/office/drawing/2014/main" id="{2E640C1B-1A9F-4B57-B0EC-C0BEBBFEE76E}"/>
              </a:ext>
            </a:extLst>
          </p:cNvPr>
          <p:cNvPicPr>
            <a:picLocks noChangeAspect="1"/>
          </p:cNvPicPr>
          <p:nvPr/>
        </p:nvPicPr>
        <p:blipFill>
          <a:blip r:embed="rId6"/>
          <a:stretch>
            <a:fillRect/>
          </a:stretch>
        </p:blipFill>
        <p:spPr>
          <a:xfrm>
            <a:off x="6756944" y="3708938"/>
            <a:ext cx="3770946" cy="2121157"/>
          </a:xfrm>
          <a:prstGeom prst="rect">
            <a:avLst/>
          </a:prstGeom>
        </p:spPr>
      </p:pic>
    </p:spTree>
    <p:extLst>
      <p:ext uri="{BB962C8B-B14F-4D97-AF65-F5344CB8AC3E}">
        <p14:creationId xmlns:p14="http://schemas.microsoft.com/office/powerpoint/2010/main" val="2123507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2E31AEF3-BDD7-4330-B647-834E85A58C15}"/>
              </a:ext>
            </a:extLst>
          </p:cNvPr>
          <p:cNvSpPr>
            <a:spLocks noGrp="1"/>
          </p:cNvSpPr>
          <p:nvPr>
            <p:ph type="title"/>
          </p:nvPr>
        </p:nvSpPr>
        <p:spPr>
          <a:xfrm>
            <a:off x="1179226" y="826680"/>
            <a:ext cx="9833548" cy="1325563"/>
          </a:xfrm>
        </p:spPr>
        <p:txBody>
          <a:bodyPr>
            <a:normAutofit/>
          </a:bodyPr>
          <a:lstStyle/>
          <a:p>
            <a:pPr algn="ctr"/>
            <a:r>
              <a:rPr lang="zh-CN" altLang="en-US" sz="4000">
                <a:solidFill>
                  <a:srgbClr val="FFFFFF"/>
                </a:solidFill>
              </a:rPr>
              <a:t>绘图显示</a:t>
            </a:r>
          </a:p>
        </p:txBody>
      </p:sp>
      <p:pic>
        <p:nvPicPr>
          <p:cNvPr id="4" name="内容占位符 3">
            <a:extLst>
              <a:ext uri="{FF2B5EF4-FFF2-40B4-BE49-F238E27FC236}">
                <a16:creationId xmlns:a16="http://schemas.microsoft.com/office/drawing/2014/main" id="{74F5E8B8-BA96-4A1F-B097-A05485EE424E}"/>
              </a:ext>
            </a:extLst>
          </p:cNvPr>
          <p:cNvPicPr>
            <a:picLocks noGrp="1" noChangeAspect="1"/>
          </p:cNvPicPr>
          <p:nvPr>
            <p:ph idx="1"/>
          </p:nvPr>
        </p:nvPicPr>
        <p:blipFill rotWithShape="1">
          <a:blip r:embed="rId4"/>
          <a:srcRect l="36400" t="52270" r="29958" b="24343"/>
          <a:stretch/>
        </p:blipFill>
        <p:spPr>
          <a:xfrm>
            <a:off x="1077913" y="3071813"/>
            <a:ext cx="7261225" cy="2787650"/>
          </a:xfrm>
          <a:prstGeom prst="rect">
            <a:avLst/>
          </a:prstGeom>
        </p:spPr>
      </p:pic>
      <p:pic>
        <p:nvPicPr>
          <p:cNvPr id="5" name="图片 4">
            <a:extLst>
              <a:ext uri="{FF2B5EF4-FFF2-40B4-BE49-F238E27FC236}">
                <a16:creationId xmlns:a16="http://schemas.microsoft.com/office/drawing/2014/main" id="{9EEB42CF-04A5-4258-A302-79655D213916}"/>
              </a:ext>
            </a:extLst>
          </p:cNvPr>
          <p:cNvPicPr>
            <a:picLocks noChangeAspect="1"/>
          </p:cNvPicPr>
          <p:nvPr/>
        </p:nvPicPr>
        <p:blipFill rotWithShape="1">
          <a:blip r:embed="rId5"/>
          <a:srcRect l="39557" t="29678" r="39274" b="31397"/>
          <a:stretch/>
        </p:blipFill>
        <p:spPr>
          <a:xfrm>
            <a:off x="8421688" y="3071813"/>
            <a:ext cx="2692400" cy="2787650"/>
          </a:xfrm>
          <a:prstGeom prst="rect">
            <a:avLst/>
          </a:prstGeom>
        </p:spPr>
      </p:pic>
    </p:spTree>
    <p:extLst>
      <p:ext uri="{BB962C8B-B14F-4D97-AF65-F5344CB8AC3E}">
        <p14:creationId xmlns:p14="http://schemas.microsoft.com/office/powerpoint/2010/main" val="1656001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内容占位符 6">
            <a:extLst>
              <a:ext uri="{FF2B5EF4-FFF2-40B4-BE49-F238E27FC236}">
                <a16:creationId xmlns:a16="http://schemas.microsoft.com/office/drawing/2014/main" id="{281F6044-18F8-4868-9B03-7E06EDCD83F1}"/>
              </a:ext>
            </a:extLst>
          </p:cNvPr>
          <p:cNvPicPr>
            <a:picLocks noGrp="1" noChangeAspect="1"/>
          </p:cNvPicPr>
          <p:nvPr>
            <p:ph idx="1"/>
          </p:nvPr>
        </p:nvPicPr>
        <p:blipFill rotWithShape="1">
          <a:blip r:embed="rId3"/>
          <a:srcRect t="-11742" b="5376"/>
          <a:stretch/>
        </p:blipFill>
        <p:spPr>
          <a:xfrm>
            <a:off x="643467" y="-560438"/>
            <a:ext cx="10905066" cy="6524598"/>
          </a:xfrm>
          <a:prstGeom prst="rect">
            <a:avLst/>
          </a:prstGeom>
        </p:spPr>
      </p:pic>
      <p:sp>
        <p:nvSpPr>
          <p:cNvPr id="5" name="椭圆 4">
            <a:extLst>
              <a:ext uri="{FF2B5EF4-FFF2-40B4-BE49-F238E27FC236}">
                <a16:creationId xmlns:a16="http://schemas.microsoft.com/office/drawing/2014/main" id="{3BB73AF7-16DE-46DB-A90F-3CF0404F245D}"/>
              </a:ext>
            </a:extLst>
          </p:cNvPr>
          <p:cNvSpPr/>
          <p:nvPr/>
        </p:nvSpPr>
        <p:spPr>
          <a:xfrm flipH="1">
            <a:off x="1755056" y="2647031"/>
            <a:ext cx="545691" cy="5681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1</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椭圆 7">
            <a:extLst>
              <a:ext uri="{FF2B5EF4-FFF2-40B4-BE49-F238E27FC236}">
                <a16:creationId xmlns:a16="http://schemas.microsoft.com/office/drawing/2014/main" id="{A513235E-3C0B-4878-88E0-E4639925900F}"/>
              </a:ext>
            </a:extLst>
          </p:cNvPr>
          <p:cNvSpPr/>
          <p:nvPr/>
        </p:nvSpPr>
        <p:spPr>
          <a:xfrm flipH="1">
            <a:off x="3913236" y="1191857"/>
            <a:ext cx="545691" cy="5681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DB635548-95E9-41D1-B950-AD95552C8307}"/>
              </a:ext>
            </a:extLst>
          </p:cNvPr>
          <p:cNvSpPr/>
          <p:nvPr/>
        </p:nvSpPr>
        <p:spPr>
          <a:xfrm flipH="1">
            <a:off x="5122604" y="3215149"/>
            <a:ext cx="545691" cy="5681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7A8BAECB-AA0D-4E23-8824-BF421FE6A036}"/>
              </a:ext>
            </a:extLst>
          </p:cNvPr>
          <p:cNvSpPr/>
          <p:nvPr/>
        </p:nvSpPr>
        <p:spPr>
          <a:xfrm flipH="1">
            <a:off x="7914966" y="4178710"/>
            <a:ext cx="545691" cy="5681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8804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内容占位符 6">
            <a:extLst>
              <a:ext uri="{FF2B5EF4-FFF2-40B4-BE49-F238E27FC236}">
                <a16:creationId xmlns:a16="http://schemas.microsoft.com/office/drawing/2014/main" id="{281F6044-18F8-4868-9B03-7E06EDCD83F1}"/>
              </a:ext>
            </a:extLst>
          </p:cNvPr>
          <p:cNvPicPr>
            <a:picLocks noGrp="1" noChangeAspect="1"/>
          </p:cNvPicPr>
          <p:nvPr>
            <p:ph idx="1"/>
          </p:nvPr>
        </p:nvPicPr>
        <p:blipFill rotWithShape="1">
          <a:blip r:embed="rId3"/>
          <a:srcRect t="-11742" b="5376"/>
          <a:stretch/>
        </p:blipFill>
        <p:spPr>
          <a:xfrm>
            <a:off x="643467" y="-560438"/>
            <a:ext cx="10905066" cy="6524598"/>
          </a:xfrm>
          <a:prstGeom prst="rect">
            <a:avLst/>
          </a:prstGeom>
        </p:spPr>
      </p:pic>
    </p:spTree>
    <p:extLst>
      <p:ext uri="{BB962C8B-B14F-4D97-AF65-F5344CB8AC3E}">
        <p14:creationId xmlns:p14="http://schemas.microsoft.com/office/powerpoint/2010/main" val="2901650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216F3-CB02-464B-B775-CA7505429F8B}"/>
              </a:ext>
            </a:extLst>
          </p:cNvPr>
          <p:cNvSpPr>
            <a:spLocks noGrp="1"/>
          </p:cNvSpPr>
          <p:nvPr>
            <p:ph type="title"/>
          </p:nvPr>
        </p:nvSpPr>
        <p:spPr/>
        <p:txBody>
          <a:bodyPr>
            <a:normAutofit/>
          </a:bodyPr>
          <a:lstStyle/>
          <a:p>
            <a:r>
              <a:rPr lang="zh-CN" altLang="en-US" sz="3200" dirty="0"/>
              <a:t>①根线是采集程序传输回来的中心波长的数组 </a:t>
            </a:r>
          </a:p>
        </p:txBody>
      </p:sp>
      <p:pic>
        <p:nvPicPr>
          <p:cNvPr id="4" name="内容占位符 3">
            <a:extLst>
              <a:ext uri="{FF2B5EF4-FFF2-40B4-BE49-F238E27FC236}">
                <a16:creationId xmlns:a16="http://schemas.microsoft.com/office/drawing/2014/main" id="{44858E1F-3AC3-412E-98E6-FEFBB286A562}"/>
              </a:ext>
            </a:extLst>
          </p:cNvPr>
          <p:cNvPicPr>
            <a:picLocks noGrp="1" noChangeAspect="1"/>
          </p:cNvPicPr>
          <p:nvPr>
            <p:ph idx="1"/>
          </p:nvPr>
        </p:nvPicPr>
        <p:blipFill rotWithShape="1">
          <a:blip r:embed="rId2"/>
          <a:srcRect l="11043" t="13291" r="70464" b="31801"/>
          <a:stretch/>
        </p:blipFill>
        <p:spPr>
          <a:xfrm>
            <a:off x="4340942" y="1690688"/>
            <a:ext cx="3510116" cy="4232784"/>
          </a:xfrm>
          <a:prstGeom prst="rect">
            <a:avLst/>
          </a:prstGeom>
        </p:spPr>
      </p:pic>
      <p:cxnSp>
        <p:nvCxnSpPr>
          <p:cNvPr id="11" name="直接连接符 10">
            <a:extLst>
              <a:ext uri="{FF2B5EF4-FFF2-40B4-BE49-F238E27FC236}">
                <a16:creationId xmlns:a16="http://schemas.microsoft.com/office/drawing/2014/main" id="{77066820-3FE9-4EFD-AB7A-7EB8F1121271}"/>
              </a:ext>
            </a:extLst>
          </p:cNvPr>
          <p:cNvCxnSpPr/>
          <p:nvPr/>
        </p:nvCxnSpPr>
        <p:spPr>
          <a:xfrm>
            <a:off x="4925961" y="1690688"/>
            <a:ext cx="0" cy="258634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933E5A-E78F-4433-B800-CD7CA121CD72}"/>
              </a:ext>
            </a:extLst>
          </p:cNvPr>
          <p:cNvCxnSpPr/>
          <p:nvPr/>
        </p:nvCxnSpPr>
        <p:spPr>
          <a:xfrm>
            <a:off x="4925961" y="4277032"/>
            <a:ext cx="2925097"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2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B0DEF-57C5-4F88-B5B7-092CEE0540F3}"/>
              </a:ext>
            </a:extLst>
          </p:cNvPr>
          <p:cNvSpPr>
            <a:spLocks noGrp="1"/>
          </p:cNvSpPr>
          <p:nvPr>
            <p:ph type="title"/>
          </p:nvPr>
        </p:nvSpPr>
        <p:spPr/>
        <p:txBody>
          <a:bodyPr>
            <a:noAutofit/>
          </a:bodyPr>
          <a:lstStyle/>
          <a:p>
            <a:r>
              <a:rPr lang="zh-CN" altLang="en-US" sz="3200" dirty="0"/>
              <a:t>②就是我们的核心部分，对应着的分别是：根据中心波长求曲率，再进行插值，算出每个点的相对坐标，在转化为绝对坐标。</a:t>
            </a:r>
          </a:p>
        </p:txBody>
      </p:sp>
      <p:pic>
        <p:nvPicPr>
          <p:cNvPr id="4" name="内容占位符 3">
            <a:extLst>
              <a:ext uri="{FF2B5EF4-FFF2-40B4-BE49-F238E27FC236}">
                <a16:creationId xmlns:a16="http://schemas.microsoft.com/office/drawing/2014/main" id="{CC620625-F790-45B5-8C2E-21A5C4DD9810}"/>
              </a:ext>
            </a:extLst>
          </p:cNvPr>
          <p:cNvPicPr>
            <a:picLocks noGrp="1" noChangeAspect="1"/>
          </p:cNvPicPr>
          <p:nvPr>
            <p:ph idx="1"/>
          </p:nvPr>
        </p:nvPicPr>
        <p:blipFill rotWithShape="1">
          <a:blip r:embed="rId2"/>
          <a:srcRect l="22621" t="13119" r="50000" b="61935"/>
          <a:stretch/>
        </p:blipFill>
        <p:spPr>
          <a:xfrm>
            <a:off x="1887793" y="1844530"/>
            <a:ext cx="8436077" cy="4323608"/>
          </a:xfrm>
          <a:prstGeom prst="rect">
            <a:avLst/>
          </a:prstGeom>
        </p:spPr>
      </p:pic>
    </p:spTree>
    <p:extLst>
      <p:ext uri="{BB962C8B-B14F-4D97-AF65-F5344CB8AC3E}">
        <p14:creationId xmlns:p14="http://schemas.microsoft.com/office/powerpoint/2010/main" val="3458625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4622E-25E8-4952-BE6F-D2479104C559}"/>
              </a:ext>
            </a:extLst>
          </p:cNvPr>
          <p:cNvSpPr>
            <a:spLocks noGrp="1"/>
          </p:cNvSpPr>
          <p:nvPr>
            <p:ph type="title"/>
          </p:nvPr>
        </p:nvSpPr>
        <p:spPr/>
        <p:txBody>
          <a:bodyPr>
            <a:normAutofit/>
          </a:bodyPr>
          <a:lstStyle/>
          <a:p>
            <a:r>
              <a:rPr lang="zh-CN" altLang="en-US" sz="3200" dirty="0"/>
              <a:t>③是检索数组。分别得到</a:t>
            </a:r>
            <a:r>
              <a:rPr lang="en-US" altLang="zh-CN" sz="3200" dirty="0"/>
              <a:t>x</a:t>
            </a:r>
            <a:r>
              <a:rPr lang="zh-CN" altLang="en-US" sz="3200" dirty="0"/>
              <a:t>，</a:t>
            </a:r>
            <a:r>
              <a:rPr lang="en-US" altLang="zh-CN" sz="3200" dirty="0"/>
              <a:t>y</a:t>
            </a:r>
            <a:r>
              <a:rPr lang="zh-CN" altLang="en-US" sz="3200" dirty="0"/>
              <a:t>，</a:t>
            </a:r>
            <a:r>
              <a:rPr lang="en-US" altLang="zh-CN" sz="3200" dirty="0"/>
              <a:t>z</a:t>
            </a:r>
            <a:r>
              <a:rPr lang="zh-CN" altLang="en-US" sz="3200" dirty="0"/>
              <a:t>的数值 </a:t>
            </a:r>
          </a:p>
        </p:txBody>
      </p:sp>
      <p:pic>
        <p:nvPicPr>
          <p:cNvPr id="4" name="内容占位符 3">
            <a:extLst>
              <a:ext uri="{FF2B5EF4-FFF2-40B4-BE49-F238E27FC236}">
                <a16:creationId xmlns:a16="http://schemas.microsoft.com/office/drawing/2014/main" id="{650DAB7B-CBE1-41CC-A108-0A52F60F55F9}"/>
              </a:ext>
            </a:extLst>
          </p:cNvPr>
          <p:cNvPicPr>
            <a:picLocks noGrp="1" noChangeAspect="1"/>
          </p:cNvPicPr>
          <p:nvPr>
            <p:ph idx="1"/>
          </p:nvPr>
        </p:nvPicPr>
        <p:blipFill rotWithShape="1">
          <a:blip r:embed="rId3"/>
          <a:srcRect l="37016" t="44677" r="43992" b="33334"/>
          <a:stretch/>
        </p:blipFill>
        <p:spPr>
          <a:xfrm>
            <a:off x="3119722" y="2551471"/>
            <a:ext cx="5952556" cy="3436374"/>
          </a:xfrm>
          <a:prstGeom prst="rect">
            <a:avLst/>
          </a:prstGeom>
        </p:spPr>
      </p:pic>
    </p:spTree>
    <p:extLst>
      <p:ext uri="{BB962C8B-B14F-4D97-AF65-F5344CB8AC3E}">
        <p14:creationId xmlns:p14="http://schemas.microsoft.com/office/powerpoint/2010/main" val="2550156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DEF4F-49B4-4BC6-8076-D2224AF4C1E0}"/>
              </a:ext>
            </a:extLst>
          </p:cNvPr>
          <p:cNvSpPr>
            <a:spLocks noGrp="1"/>
          </p:cNvSpPr>
          <p:nvPr>
            <p:ph type="title"/>
          </p:nvPr>
        </p:nvSpPr>
        <p:spPr/>
        <p:txBody>
          <a:bodyPr>
            <a:normAutofit/>
          </a:bodyPr>
          <a:lstStyle/>
          <a:p>
            <a:r>
              <a:rPr lang="zh-CN" altLang="en-US" sz="3200" dirty="0"/>
              <a:t>④最后是显示。</a:t>
            </a:r>
          </a:p>
        </p:txBody>
      </p:sp>
      <p:pic>
        <p:nvPicPr>
          <p:cNvPr id="4" name="内容占位符 3">
            <a:extLst>
              <a:ext uri="{FF2B5EF4-FFF2-40B4-BE49-F238E27FC236}">
                <a16:creationId xmlns:a16="http://schemas.microsoft.com/office/drawing/2014/main" id="{1D2CB22E-FE81-4E43-9612-6FF7A686A80B}"/>
              </a:ext>
            </a:extLst>
          </p:cNvPr>
          <p:cNvPicPr>
            <a:picLocks noGrp="1" noChangeAspect="1"/>
          </p:cNvPicPr>
          <p:nvPr>
            <p:ph idx="1"/>
          </p:nvPr>
        </p:nvPicPr>
        <p:blipFill rotWithShape="1">
          <a:blip r:embed="rId3"/>
          <a:srcRect l="52016" t="51613" r="28468" b="23441"/>
          <a:stretch/>
        </p:blipFill>
        <p:spPr>
          <a:xfrm>
            <a:off x="2831690" y="2094271"/>
            <a:ext cx="4572000" cy="3377381"/>
          </a:xfrm>
          <a:prstGeom prst="rect">
            <a:avLst/>
          </a:prstGeom>
        </p:spPr>
      </p:pic>
    </p:spTree>
    <p:extLst>
      <p:ext uri="{BB962C8B-B14F-4D97-AF65-F5344CB8AC3E}">
        <p14:creationId xmlns:p14="http://schemas.microsoft.com/office/powerpoint/2010/main" val="3449477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5"/>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17"/>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CN" altLang="en-US" sz="5800" kern="1200" dirty="0">
                <a:solidFill>
                  <a:schemeClr val="tx1"/>
                </a:solidFill>
                <a:latin typeface="+mj-lt"/>
                <a:ea typeface="+mj-ea"/>
                <a:cs typeface="+mj-cs"/>
              </a:rPr>
              <a:t>遇到的问题与解决办法</a:t>
            </a:r>
          </a:p>
        </p:txBody>
      </p:sp>
      <p:cxnSp>
        <p:nvCxnSpPr>
          <p:cNvPr id="20" name="Straight Connector 19"/>
          <p:cNvCxnSpPr>
            <a:cxnSpLocks noGrp="1" noRot="1" noChangeAspect="1" noMove="1" noResize="1" noEditPoints="1" noAdjustHandles="1" noChangeArrowheads="1" noChangeShapeType="1"/>
          </p:cNvCxnSpPr>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78471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5"/>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CN" altLang="en-US" sz="5800" kern="1200" dirty="0">
                <a:solidFill>
                  <a:schemeClr val="tx1"/>
                </a:solidFill>
                <a:latin typeface="+mj-lt"/>
                <a:ea typeface="+mj-ea"/>
                <a:cs typeface="+mj-cs"/>
              </a:rPr>
              <a:t>项目进展</a:t>
            </a:r>
          </a:p>
        </p:txBody>
      </p:sp>
      <p:cxnSp>
        <p:nvCxnSpPr>
          <p:cNvPr id="20" name="Straight Connector 19"/>
          <p:cNvCxnSpPr>
            <a:cxnSpLocks noGrp="1" noRot="1" noChangeAspect="1" noMove="1" noResize="1" noEditPoints="1" noAdjustHandles="1" noChangeArrowheads="1" noChangeShapeType="1"/>
          </p:cNvCxnSpPr>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8407-C1EE-43AA-92BA-50016CB23B81}"/>
              </a:ext>
            </a:extLst>
          </p:cNvPr>
          <p:cNvSpPr>
            <a:spLocks noGrp="1"/>
          </p:cNvSpPr>
          <p:nvPr>
            <p:ph type="ctrTitle"/>
          </p:nvPr>
        </p:nvSpPr>
        <p:spPr>
          <a:xfrm>
            <a:off x="236571" y="458882"/>
            <a:ext cx="4237873" cy="456045"/>
          </a:xfrm>
        </p:spPr>
        <p:txBody>
          <a:bodyPr>
            <a:normAutofit/>
          </a:bodyPr>
          <a:lstStyle/>
          <a:p>
            <a:r>
              <a:rPr lang="zh-CN" altLang="en-US" sz="2400" b="1" dirty="0"/>
              <a:t>调试中遇到的问题与解决方法</a:t>
            </a:r>
            <a:endParaRPr lang="en-US" sz="2400" b="1" dirty="0"/>
          </a:p>
        </p:txBody>
      </p:sp>
      <p:sp>
        <p:nvSpPr>
          <p:cNvPr id="5" name="TextBox 4">
            <a:extLst>
              <a:ext uri="{FF2B5EF4-FFF2-40B4-BE49-F238E27FC236}">
                <a16:creationId xmlns:a16="http://schemas.microsoft.com/office/drawing/2014/main" id="{1341B384-ADBF-40D8-A37D-067AB5629E9A}"/>
              </a:ext>
            </a:extLst>
          </p:cNvPr>
          <p:cNvSpPr txBox="1"/>
          <p:nvPr/>
        </p:nvSpPr>
        <p:spPr>
          <a:xfrm>
            <a:off x="843374" y="1266806"/>
            <a:ext cx="87356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程序的实时性达不到设计要求</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程序设计编写时只对算法部分进行运行速度的检测，</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A picture containing screenshot&#10;&#10;Description automatically generated">
            <a:extLst>
              <a:ext uri="{FF2B5EF4-FFF2-40B4-BE49-F238E27FC236}">
                <a16:creationId xmlns:a16="http://schemas.microsoft.com/office/drawing/2014/main" id="{12D5BDFE-91B5-40CD-B18B-B40C391B85FE}"/>
              </a:ext>
            </a:extLst>
          </p:cNvPr>
          <p:cNvPicPr>
            <a:picLocks noChangeAspect="1"/>
          </p:cNvPicPr>
          <p:nvPr/>
        </p:nvPicPr>
        <p:blipFill rotWithShape="1">
          <a:blip r:embed="rId2">
            <a:extLst>
              <a:ext uri="{28A0092B-C50C-407E-A947-70E740481C1C}">
                <a14:useLocalDpi xmlns:a14="http://schemas.microsoft.com/office/drawing/2010/main" val="0"/>
              </a:ext>
            </a:extLst>
          </a:blip>
          <a:srcRect l="3076" t="11145" r="2869" b="5102"/>
          <a:stretch/>
        </p:blipFill>
        <p:spPr>
          <a:xfrm>
            <a:off x="1393489" y="1970222"/>
            <a:ext cx="8737116" cy="4376345"/>
          </a:xfrm>
          <a:prstGeom prst="rect">
            <a:avLst/>
          </a:prstGeom>
        </p:spPr>
      </p:pic>
      <p:cxnSp>
        <p:nvCxnSpPr>
          <p:cNvPr id="14" name="Straight Arrow Connector 13">
            <a:extLst>
              <a:ext uri="{FF2B5EF4-FFF2-40B4-BE49-F238E27FC236}">
                <a16:creationId xmlns:a16="http://schemas.microsoft.com/office/drawing/2014/main" id="{4BCF9ED5-1B8A-4A29-904D-2205427408D6}"/>
              </a:ext>
            </a:extLst>
          </p:cNvPr>
          <p:cNvCxnSpPr/>
          <p:nvPr/>
        </p:nvCxnSpPr>
        <p:spPr>
          <a:xfrm>
            <a:off x="548642" y="5534109"/>
            <a:ext cx="646064" cy="2544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Oval 14">
            <a:extLst>
              <a:ext uri="{FF2B5EF4-FFF2-40B4-BE49-F238E27FC236}">
                <a16:creationId xmlns:a16="http://schemas.microsoft.com/office/drawing/2014/main" id="{D9999E42-2407-4B42-89BC-D642C0B614CB}"/>
              </a:ext>
            </a:extLst>
          </p:cNvPr>
          <p:cNvSpPr/>
          <p:nvPr/>
        </p:nvSpPr>
        <p:spPr>
          <a:xfrm>
            <a:off x="1194706" y="5591194"/>
            <a:ext cx="898497" cy="89849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33EC9E27-B6EA-43B5-BF5D-88473A79C18E}"/>
              </a:ext>
            </a:extLst>
          </p:cNvPr>
          <p:cNvCxnSpPr/>
          <p:nvPr/>
        </p:nvCxnSpPr>
        <p:spPr>
          <a:xfrm flipH="1">
            <a:off x="8817997" y="3429000"/>
            <a:ext cx="1908313" cy="72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01AB7753-5736-4D92-895C-B259731933DF}"/>
              </a:ext>
            </a:extLst>
          </p:cNvPr>
          <p:cNvSpPr/>
          <p:nvPr/>
        </p:nvSpPr>
        <p:spPr>
          <a:xfrm>
            <a:off x="10424160" y="2675546"/>
            <a:ext cx="1510748" cy="850789"/>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D97765F3-779F-4019-8D66-5562A52B88C8}"/>
              </a:ext>
            </a:extLst>
          </p:cNvPr>
          <p:cNvSpPr txBox="1"/>
          <p:nvPr/>
        </p:nvSpPr>
        <p:spPr>
          <a:xfrm>
            <a:off x="10622943" y="2916274"/>
            <a:ext cx="1137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数据处理</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17BABD79-505D-4F5E-ADF2-9C402EF299B2}"/>
              </a:ext>
            </a:extLst>
          </p:cNvPr>
          <p:cNvSpPr txBox="1"/>
          <p:nvPr/>
        </p:nvSpPr>
        <p:spPr>
          <a:xfrm>
            <a:off x="236571" y="3567682"/>
            <a:ext cx="694415"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每读</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30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个数据进行一次数据处理</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767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2BC72D-099A-4046-8C52-4022A48C4DBE}"/>
              </a:ext>
            </a:extLst>
          </p:cNvPr>
          <p:cNvSpPr txBox="1"/>
          <p:nvPr/>
        </p:nvSpPr>
        <p:spPr>
          <a:xfrm>
            <a:off x="1029807" y="1194914"/>
            <a:ext cx="87356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用程序语言表达算法公式</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一些边界值问题，如分母为零的情况</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screenshot of a video game&#10;&#10;Description automatically generated">
            <a:extLst>
              <a:ext uri="{FF2B5EF4-FFF2-40B4-BE49-F238E27FC236}">
                <a16:creationId xmlns:a16="http://schemas.microsoft.com/office/drawing/2014/main" id="{B679648E-09E5-43AD-95D6-053B4E7FC8FD}"/>
              </a:ext>
            </a:extLst>
          </p:cNvPr>
          <p:cNvPicPr>
            <a:picLocks noChangeAspect="1"/>
          </p:cNvPicPr>
          <p:nvPr/>
        </p:nvPicPr>
        <p:blipFill rotWithShape="1">
          <a:blip r:embed="rId2">
            <a:extLst>
              <a:ext uri="{28A0092B-C50C-407E-A947-70E740481C1C}">
                <a14:useLocalDpi xmlns:a14="http://schemas.microsoft.com/office/drawing/2010/main" val="0"/>
              </a:ext>
            </a:extLst>
          </a:blip>
          <a:srcRect l="16758" t="11155" r="12948" b="37602"/>
          <a:stretch/>
        </p:blipFill>
        <p:spPr>
          <a:xfrm>
            <a:off x="961332" y="2032602"/>
            <a:ext cx="11010091" cy="4514681"/>
          </a:xfrm>
          <a:prstGeom prst="rect">
            <a:avLst/>
          </a:prstGeom>
        </p:spPr>
      </p:pic>
      <p:cxnSp>
        <p:nvCxnSpPr>
          <p:cNvPr id="15" name="Straight Arrow Connector 14">
            <a:extLst>
              <a:ext uri="{FF2B5EF4-FFF2-40B4-BE49-F238E27FC236}">
                <a16:creationId xmlns:a16="http://schemas.microsoft.com/office/drawing/2014/main" id="{85A1FCD5-8131-4A2E-B427-483E11A500BF}"/>
              </a:ext>
            </a:extLst>
          </p:cNvPr>
          <p:cNvCxnSpPr/>
          <p:nvPr/>
        </p:nvCxnSpPr>
        <p:spPr>
          <a:xfrm flipH="1">
            <a:off x="8905461" y="1455089"/>
            <a:ext cx="962108" cy="34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5CF1FB-6D0E-4130-96F1-1E4657936FE6}"/>
              </a:ext>
            </a:extLst>
          </p:cNvPr>
          <p:cNvSpPr txBox="1"/>
          <p:nvPr/>
        </p:nvSpPr>
        <p:spPr>
          <a:xfrm>
            <a:off x="9867569" y="666865"/>
            <a:ext cx="2205989" cy="12356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在程序中加入分母为零的判断，将其赋值为计算机可处理的极小值</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itle 1">
            <a:extLst>
              <a:ext uri="{FF2B5EF4-FFF2-40B4-BE49-F238E27FC236}">
                <a16:creationId xmlns:a16="http://schemas.microsoft.com/office/drawing/2014/main" id="{CA100E42-9D1B-4243-AE4C-BCC204488860}"/>
              </a:ext>
            </a:extLst>
          </p:cNvPr>
          <p:cNvSpPr txBox="1">
            <a:spLocks/>
          </p:cNvSpPr>
          <p:nvPr/>
        </p:nvSpPr>
        <p:spPr>
          <a:xfrm>
            <a:off x="229352" y="445803"/>
            <a:ext cx="4237873" cy="456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rPr>
              <a:t>调试中遇到的问题与解决方法</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096031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15063AA-C515-40DC-BDF0-20BA5E80DFEF}"/>
              </a:ext>
            </a:extLst>
          </p:cNvPr>
          <p:cNvSpPr txBox="1"/>
          <p:nvPr/>
        </p:nvSpPr>
        <p:spPr>
          <a:xfrm>
            <a:off x="780689" y="2421931"/>
            <a:ext cx="991635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程序的人机交互性问题</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由于算法过程较为复杂，计算过程多变量多输出，因此将算法根据功能进行分块，写成独立的子</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VI</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，方便调试，提高了程序的复用性。</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D5C7BC6-81DD-40FC-AC06-3CCDE4994A88}"/>
              </a:ext>
            </a:extLst>
          </p:cNvPr>
          <p:cNvSpPr txBox="1">
            <a:spLocks/>
          </p:cNvSpPr>
          <p:nvPr/>
        </p:nvSpPr>
        <p:spPr>
          <a:xfrm>
            <a:off x="229352" y="472994"/>
            <a:ext cx="4237873" cy="456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rPr>
              <a:t>调试中遇到的问题与解决方法</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29524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6"/>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8"/>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CN" altLang="en-US" sz="5800" kern="1200">
                <a:solidFill>
                  <a:schemeClr val="tx1"/>
                </a:solidFill>
                <a:latin typeface="+mj-lt"/>
                <a:ea typeface="+mj-ea"/>
                <a:cs typeface="+mj-cs"/>
              </a:rPr>
              <a:t>阶段性成果展示</a:t>
            </a:r>
          </a:p>
        </p:txBody>
      </p:sp>
      <p:cxnSp>
        <p:nvCxnSpPr>
          <p:cNvPr id="8" name="Straight Connector 10"/>
          <p:cNvCxnSpPr>
            <a:cxnSpLocks noGrp="1" noRot="1" noChangeAspect="1" noMove="1" noResize="1" noEditPoints="1" noAdjustHandles="1" noChangeArrowheads="1" noChangeShapeType="1"/>
          </p:cNvCxnSpPr>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12C64F-D278-46D1-B40D-6F9822D6F025}"/>
              </a:ext>
            </a:extLst>
          </p:cNvPr>
          <p:cNvSpPr>
            <a:spLocks noGrp="1"/>
          </p:cNvSpPr>
          <p:nvPr>
            <p:ph type="title"/>
          </p:nvPr>
        </p:nvSpPr>
        <p:spPr>
          <a:xfrm>
            <a:off x="527538" y="4756638"/>
            <a:ext cx="11139854" cy="930447"/>
          </a:xfrm>
          <a:prstGeom prst="ellipse">
            <a:avLst/>
          </a:prstGeom>
        </p:spPr>
        <p:txBody>
          <a:bodyPr vert="horz" lIns="91440" tIns="45720" rIns="91440" bIns="45720" rtlCol="0" anchor="b">
            <a:normAutofit/>
          </a:bodyPr>
          <a:lstStyle/>
          <a:p>
            <a:pPr algn="ctr"/>
            <a:r>
              <a:rPr lang="zh-CN" altLang="en-US" sz="3800" dirty="0">
                <a:solidFill>
                  <a:srgbClr val="FFFFFF"/>
                </a:solidFill>
              </a:rPr>
              <a:t>阶段成果展示</a:t>
            </a:r>
            <a:endParaRPr lang="en-US" sz="3800" dirty="0">
              <a:solidFill>
                <a:srgbClr val="FFFFFF"/>
              </a:solidFill>
            </a:endParaRPr>
          </a:p>
        </p:txBody>
      </p:sp>
      <p:pic>
        <p:nvPicPr>
          <p:cNvPr id="13" name="Picture 12" descr="A screenshot of a cell phone&#10;&#10;Description automatically generated">
            <a:extLst>
              <a:ext uri="{FF2B5EF4-FFF2-40B4-BE49-F238E27FC236}">
                <a16:creationId xmlns:a16="http://schemas.microsoft.com/office/drawing/2014/main" id="{4F772105-A41E-45B4-B6C9-4449F43BABDA}"/>
              </a:ext>
            </a:extLst>
          </p:cNvPr>
          <p:cNvPicPr>
            <a:picLocks noChangeAspect="1"/>
          </p:cNvPicPr>
          <p:nvPr/>
        </p:nvPicPr>
        <p:blipFill rotWithShape="1">
          <a:blip r:embed="rId2">
            <a:extLst>
              <a:ext uri="{28A0092B-C50C-407E-A947-70E740481C1C}">
                <a14:useLocalDpi xmlns:a14="http://schemas.microsoft.com/office/drawing/2010/main" val="0"/>
              </a:ext>
            </a:extLst>
          </a:blip>
          <a:srcRect l="21833" t="3958" r="24885" b="7651"/>
          <a:stretch/>
        </p:blipFill>
        <p:spPr>
          <a:xfrm>
            <a:off x="905980" y="307731"/>
            <a:ext cx="4284037" cy="3997637"/>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3" name="图片 2">
            <a:extLst>
              <a:ext uri="{FF2B5EF4-FFF2-40B4-BE49-F238E27FC236}">
                <a16:creationId xmlns:a16="http://schemas.microsoft.com/office/drawing/2014/main" id="{274A145D-E376-434D-9622-D032985AD4CB}"/>
              </a:ext>
            </a:extLst>
          </p:cNvPr>
          <p:cNvPicPr>
            <a:picLocks noChangeAspect="1"/>
          </p:cNvPicPr>
          <p:nvPr/>
        </p:nvPicPr>
        <p:blipFill rotWithShape="1">
          <a:blip r:embed="rId3"/>
          <a:srcRect l="3082" t="66355" r="35085" b="7607"/>
          <a:stretch/>
        </p:blipFill>
        <p:spPr>
          <a:xfrm>
            <a:off x="6416043" y="1660378"/>
            <a:ext cx="5455917" cy="1292342"/>
          </a:xfrm>
          <a:prstGeom prst="rect">
            <a:avLst/>
          </a:prstGeom>
        </p:spPr>
      </p:pic>
      <p:cxnSp>
        <p:nvCxnSpPr>
          <p:cNvPr id="29"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450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12C64F-D278-46D1-B40D-6F9822D6F025}"/>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zh-CN" altLang="en-US" sz="3800" dirty="0">
                <a:solidFill>
                  <a:srgbClr val="FFFFFF"/>
                </a:solidFill>
              </a:rPr>
              <a:t>阶段成果展示</a:t>
            </a:r>
            <a:endParaRPr lang="en-US" sz="3800" dirty="0">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64658BA-A04C-405F-ACDC-12C73D4485EB}"/>
              </a:ext>
            </a:extLst>
          </p:cNvPr>
          <p:cNvPicPr>
            <a:picLocks noChangeAspect="1"/>
          </p:cNvPicPr>
          <p:nvPr/>
        </p:nvPicPr>
        <p:blipFill rotWithShape="1">
          <a:blip r:embed="rId3">
            <a:extLst>
              <a:ext uri="{28A0092B-C50C-407E-A947-70E740481C1C}">
                <a14:useLocalDpi xmlns:a14="http://schemas.microsoft.com/office/drawing/2010/main" val="0"/>
              </a:ext>
            </a:extLst>
          </a:blip>
          <a:srcRect l="509" t="26918" r="193" b="1181"/>
          <a:stretch/>
        </p:blipFill>
        <p:spPr>
          <a:xfrm>
            <a:off x="331567" y="2944165"/>
            <a:ext cx="5455917" cy="2962943"/>
          </a:xfrm>
          <a:prstGeom prst="rect">
            <a:avLst/>
          </a:prstGeom>
          <a:scene3d>
            <a:camera prst="orthographicFront">
              <a:rot lat="0" lon="21299983" rev="10799999"/>
            </a:camera>
            <a:lightRig rig="threePt" dir="t"/>
          </a:scene3d>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text&#10;&#10;Description automatically generated">
            <a:extLst>
              <a:ext uri="{FF2B5EF4-FFF2-40B4-BE49-F238E27FC236}">
                <a16:creationId xmlns:a16="http://schemas.microsoft.com/office/drawing/2014/main" id="{DD299B0E-35D1-4D21-A475-86F1B4AE8888}"/>
              </a:ext>
            </a:extLst>
          </p:cNvPr>
          <p:cNvPicPr>
            <a:picLocks noChangeAspect="1"/>
          </p:cNvPicPr>
          <p:nvPr/>
        </p:nvPicPr>
        <p:blipFill rotWithShape="1">
          <a:blip r:embed="rId4">
            <a:extLst>
              <a:ext uri="{28A0092B-C50C-407E-A947-70E740481C1C}">
                <a14:useLocalDpi xmlns:a14="http://schemas.microsoft.com/office/drawing/2010/main" val="0"/>
              </a:ext>
            </a:extLst>
          </a:blip>
          <a:srcRect l="19608" t="11427" r="36823" b="12199"/>
          <a:stretch/>
        </p:blipFill>
        <p:spPr>
          <a:xfrm>
            <a:off x="7145896" y="2426818"/>
            <a:ext cx="4054270" cy="3997637"/>
          </a:xfrm>
          <a:prstGeom prst="rect">
            <a:avLst/>
          </a:prstGeom>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00452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12C64F-D278-46D1-B40D-6F9822D6F025}"/>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zh-CN" altLang="en-US" sz="3800">
                <a:solidFill>
                  <a:srgbClr val="FFFFFF"/>
                </a:solidFill>
              </a:rPr>
              <a:t>阶段成果展示</a:t>
            </a:r>
            <a:endParaRPr lang="en-US" sz="3800" dirty="0">
              <a:solidFill>
                <a:srgbClr val="FFFFFF"/>
              </a:solidFill>
            </a:endParaRPr>
          </a:p>
        </p:txBody>
      </p:sp>
      <p:cxnSp>
        <p:nvCxnSpPr>
          <p:cNvPr id="33"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A582E11-5A75-4EB7-89F0-EEA65AD3E186}"/>
              </a:ext>
            </a:extLst>
          </p:cNvPr>
          <p:cNvPicPr>
            <a:picLocks noChangeAspect="1"/>
          </p:cNvPicPr>
          <p:nvPr/>
        </p:nvPicPr>
        <p:blipFill rotWithShape="1">
          <a:blip r:embed="rId2">
            <a:extLst>
              <a:ext uri="{28A0092B-C50C-407E-A947-70E740481C1C}">
                <a14:useLocalDpi xmlns:a14="http://schemas.microsoft.com/office/drawing/2010/main" val="0"/>
              </a:ext>
            </a:extLst>
          </a:blip>
          <a:srcRect t="12836" r="13589"/>
          <a:stretch/>
        </p:blipFill>
        <p:spPr>
          <a:xfrm>
            <a:off x="417458" y="2426818"/>
            <a:ext cx="5284134" cy="3997637"/>
          </a:xfrm>
          <a:prstGeom prst="rect">
            <a:avLst/>
          </a:prstGeom>
        </p:spPr>
      </p:pic>
      <p:cxnSp>
        <p:nvCxnSpPr>
          <p:cNvPr id="34" name="Straight Connector 2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59C77C8-79AD-406B-90D4-4BBDF98E25B7}"/>
              </a:ext>
            </a:extLst>
          </p:cNvPr>
          <p:cNvPicPr>
            <a:picLocks noChangeAspect="1"/>
          </p:cNvPicPr>
          <p:nvPr/>
        </p:nvPicPr>
        <p:blipFill rotWithShape="1">
          <a:blip r:embed="rId3"/>
          <a:srcRect l="26872" t="19697" r="28724" b="23257"/>
          <a:stretch/>
        </p:blipFill>
        <p:spPr>
          <a:xfrm>
            <a:off x="6445073" y="2454289"/>
            <a:ext cx="5455917" cy="3942695"/>
          </a:xfrm>
          <a:prstGeom prst="rect">
            <a:avLst/>
          </a:prstGeom>
        </p:spPr>
      </p:pic>
    </p:spTree>
    <p:extLst>
      <p:ext uri="{BB962C8B-B14F-4D97-AF65-F5344CB8AC3E}">
        <p14:creationId xmlns:p14="http://schemas.microsoft.com/office/powerpoint/2010/main" val="3024391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6"/>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8"/>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CN" altLang="en-US" sz="5800" kern="1200" dirty="0">
                <a:solidFill>
                  <a:schemeClr val="tx1"/>
                </a:solidFill>
                <a:latin typeface="+mj-lt"/>
                <a:ea typeface="+mj-ea"/>
                <a:cs typeface="+mj-cs"/>
              </a:rPr>
              <a:t>下一阶段研究安排</a:t>
            </a:r>
          </a:p>
        </p:txBody>
      </p:sp>
      <p:cxnSp>
        <p:nvCxnSpPr>
          <p:cNvPr id="8" name="Straight Connector 10"/>
          <p:cNvCxnSpPr>
            <a:cxnSpLocks noGrp="1" noRot="1" noChangeAspect="1" noMove="1" noResize="1" noEditPoints="1" noAdjustHandles="1" noChangeArrowheads="1" noChangeShapeType="1"/>
          </p:cNvCxnSpPr>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34629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894944" y="1809344"/>
            <a:ext cx="148972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Rectangle 6"/>
          <p:cNvSpPr>
            <a:spLocks noChangeArrowheads="1"/>
          </p:cNvSpPr>
          <p:nvPr/>
        </p:nvSpPr>
        <p:spPr bwMode="auto">
          <a:xfrm flipV="1">
            <a:off x="-1190117" y="3176187"/>
            <a:ext cx="25690443" cy="89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 name="Rectangle 21"/>
          <p:cNvSpPr>
            <a:spLocks noChangeArrowheads="1"/>
          </p:cNvSpPr>
          <p:nvPr/>
        </p:nvSpPr>
        <p:spPr bwMode="auto">
          <a:xfrm>
            <a:off x="243839" y="488219"/>
            <a:ext cx="141659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 name="Rectangle 2">
            <a:extLst>
              <a:ext uri="{FF2B5EF4-FFF2-40B4-BE49-F238E27FC236}">
                <a16:creationId xmlns:a16="http://schemas.microsoft.com/office/drawing/2014/main" id="{394A7F83-5ABC-4D6A-AF64-679409102F1F}"/>
              </a:ext>
            </a:extLst>
          </p:cNvPr>
          <p:cNvSpPr/>
          <p:nvPr/>
        </p:nvSpPr>
        <p:spPr>
          <a:xfrm>
            <a:off x="739696" y="986454"/>
            <a:ext cx="11180957" cy="2785378"/>
          </a:xfrm>
          <a:prstGeom prst="rect">
            <a:avLst/>
          </a:prstGeom>
        </p:spPr>
        <p:txBody>
          <a:bodyPr wrap="square">
            <a:spAutoFit/>
          </a:bodyPr>
          <a:lstStyle/>
          <a:p>
            <a:pPr marL="342900" lvl="0" indent="-342900" algn="just">
              <a:spcBef>
                <a:spcPts val="600"/>
              </a:spcBef>
              <a:spcAft>
                <a:spcPts val="600"/>
              </a:spcAft>
              <a:buFont typeface="+mj-lt"/>
              <a:buAutoNum type="arabicPeriod"/>
            </a:pPr>
            <a:r>
              <a:rPr lang="zh-CN" altLang="en-US" sz="4000" kern="100" dirty="0">
                <a:latin typeface="Times New Roman" panose="02020603050405020304" pitchFamily="18" charset="0"/>
                <a:ea typeface="SimSun" panose="02010600030101010101" pitchFamily="2" charset="-122"/>
              </a:rPr>
              <a:t>进行标定实验，检验传感系统误差</a:t>
            </a:r>
            <a:endParaRPr lang="en-US" sz="4000" kern="100" dirty="0">
              <a:latin typeface="Times New Roman" panose="02020603050405020304" pitchFamily="18" charset="0"/>
              <a:ea typeface="SimSun" panose="02010600030101010101" pitchFamily="2" charset="-122"/>
            </a:endParaRPr>
          </a:p>
          <a:p>
            <a:pPr marL="342900" lvl="0" indent="-342900" algn="just">
              <a:spcBef>
                <a:spcPts val="600"/>
              </a:spcBef>
              <a:spcAft>
                <a:spcPts val="600"/>
              </a:spcAft>
              <a:buFont typeface="+mj-lt"/>
              <a:buAutoNum type="arabicPeriod"/>
            </a:pPr>
            <a:r>
              <a:rPr lang="zh-CN" altLang="en-US" sz="4000" kern="100" dirty="0">
                <a:latin typeface="Times New Roman" panose="02020603050405020304" pitchFamily="18" charset="0"/>
                <a:ea typeface="SimSun" panose="02010600030101010101" pitchFamily="2" charset="-122"/>
              </a:rPr>
              <a:t>完成对传感器在机翼内的铺设</a:t>
            </a:r>
            <a:endParaRPr lang="en-US" sz="4000" kern="100" dirty="0">
              <a:latin typeface="Times New Roman" panose="02020603050405020304" pitchFamily="18" charset="0"/>
              <a:ea typeface="SimSun" panose="02010600030101010101" pitchFamily="2" charset="-122"/>
            </a:endParaRPr>
          </a:p>
          <a:p>
            <a:pPr marL="342900" lvl="0" indent="-342900" algn="just">
              <a:spcAft>
                <a:spcPts val="0"/>
              </a:spcAft>
              <a:buFont typeface="+mj-lt"/>
              <a:buAutoNum type="arabicPeriod"/>
            </a:pPr>
            <a:r>
              <a:rPr lang="zh-CN" altLang="en-US" sz="4000" kern="100" dirty="0">
                <a:latin typeface="Times New Roman" panose="02020603050405020304" pitchFamily="18" charset="0"/>
                <a:ea typeface="SimSun" panose="02010600030101010101" pitchFamily="2" charset="-122"/>
              </a:rPr>
              <a:t>优化传感系统软件系统软件设计，达到实时性的技术指标</a:t>
            </a:r>
            <a:endParaRPr lang="en-US" sz="4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6227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nodePh="1">
                                  <p:stCondLst>
                                    <p:cond delay="0"/>
                                  </p:stCondLst>
                                  <p:endCondLst>
                                    <p:cond evt="begin" delay="0">
                                      <p:tn val="10"/>
                                    </p:cond>
                                  </p:end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6"/>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8"/>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CN" altLang="en-US" sz="5800" kern="1200" dirty="0">
                <a:solidFill>
                  <a:schemeClr val="tx1"/>
                </a:solidFill>
                <a:latin typeface="+mj-lt"/>
                <a:ea typeface="+mj-ea"/>
                <a:cs typeface="+mj-cs"/>
              </a:rPr>
              <a:t>谢谢</a:t>
            </a:r>
            <a:endParaRPr lang="en-US" sz="5800" kern="1200" dirty="0">
              <a:solidFill>
                <a:schemeClr val="tx1"/>
              </a:solidFill>
              <a:latin typeface="+mj-lt"/>
              <a:ea typeface="+mj-ea"/>
              <a:cs typeface="+mj-cs"/>
            </a:endParaRPr>
          </a:p>
        </p:txBody>
      </p:sp>
      <p:cxnSp>
        <p:nvCxnSpPr>
          <p:cNvPr id="8" name="Straight Connector 10"/>
          <p:cNvCxnSpPr>
            <a:cxnSpLocks noGrp="1" noRot="1" noChangeAspect="1" noMove="1" noResize="1" noEditPoints="1" noAdjustHandles="1" noChangeArrowheads="1" noChangeShapeType="1"/>
          </p:cNvCxnSpPr>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2" name="标题 1"/>
          <p:cNvSpPr>
            <a:spLocks noGrp="1"/>
          </p:cNvSpPr>
          <p:nvPr>
            <p:ph type="title"/>
          </p:nvPr>
        </p:nvSpPr>
        <p:spPr>
          <a:xfrm>
            <a:off x="4380588" y="965199"/>
            <a:ext cx="6766078" cy="4927601"/>
          </a:xfrm>
        </p:spPr>
        <p:txBody>
          <a:bodyPr vert="horz" lIns="91440" tIns="45720" rIns="91440" bIns="45720" rtlCol="0" anchor="ctr">
            <a:normAutofit/>
          </a:bodyPr>
          <a:lstStyle/>
          <a:p>
            <a:r>
              <a:rPr lang="zh-CN" altLang="en-US" sz="5400" dirty="0">
                <a:solidFill>
                  <a:schemeClr val="tx1">
                    <a:lumMod val="85000"/>
                    <a:lumOff val="15000"/>
                  </a:schemeClr>
                </a:solidFill>
              </a:rPr>
              <a:t>传感原理</a:t>
            </a:r>
            <a:endParaRPr sz="5400" kern="1200" dirty="0">
              <a:solidFill>
                <a:schemeClr val="tx1">
                  <a:lumMod val="85000"/>
                  <a:lumOff val="15000"/>
                </a:schemeClr>
              </a:solidFill>
              <a:latin typeface="+mj-lt"/>
              <a:ea typeface="+mj-ea"/>
              <a:cs typeface="+mj-cs"/>
            </a:endParaRPr>
          </a:p>
        </p:txBody>
      </p:sp>
      <p:cxnSp>
        <p:nvCxnSpPr>
          <p:cNvPr id="9" name="Straight Connector 8"/>
          <p:cNvCxnSpPr>
            <a:cxnSpLocks noGrp="1" noRot="1" noChangeAspect="1" noMove="1" noResize="1" noEditPoints="1" noAdjustHandles="1" noChangeArrowheads="1" noChangeShapeType="1"/>
          </p:cNvCxnSpPr>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955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50BDD03-5E16-49B5-BCD7-912C6B52EFBB}"/>
              </a:ext>
            </a:extLst>
          </p:cNvPr>
          <p:cNvSpPr>
            <a:spLocks noChangeArrowheads="1"/>
          </p:cNvSpPr>
          <p:nvPr/>
        </p:nvSpPr>
        <p:spPr bwMode="auto">
          <a:xfrm>
            <a:off x="1590607" y="555901"/>
            <a:ext cx="152146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EB92A0DD-E5BF-459B-BD73-DC25ECC2E50A}"/>
              </a:ext>
            </a:extLst>
          </p:cNvPr>
          <p:cNvGraphicFramePr>
            <a:graphicFrameLocks noChangeAspect="1"/>
          </p:cNvGraphicFramePr>
          <p:nvPr/>
        </p:nvGraphicFramePr>
        <p:xfrm>
          <a:off x="1590608" y="0"/>
          <a:ext cx="9010785" cy="2672862"/>
        </p:xfrm>
        <a:graphic>
          <a:graphicData uri="http://schemas.openxmlformats.org/presentationml/2006/ole">
            <mc:AlternateContent xmlns:mc="http://schemas.openxmlformats.org/markup-compatibility/2006">
              <mc:Choice xmlns:v="urn:schemas-microsoft-com:vml" Requires="v">
                <p:oleObj spid="_x0000_s1031" r:id="rId4" imgW="5177547" imgH="1533345" progId="Visio.Drawing.11">
                  <p:embed/>
                </p:oleObj>
              </mc:Choice>
              <mc:Fallback>
                <p:oleObj r:id="rId4" imgW="5177547" imgH="1533345" progId="Visio.Drawing.11">
                  <p:embed/>
                  <p:pic>
                    <p:nvPicPr>
                      <p:cNvPr id="5" name="对象 4">
                        <a:extLst>
                          <a:ext uri="{FF2B5EF4-FFF2-40B4-BE49-F238E27FC236}">
                            <a16:creationId xmlns:a16="http://schemas.microsoft.com/office/drawing/2014/main" id="{EB92A0DD-E5BF-459B-BD73-DC25ECC2E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608" y="0"/>
                        <a:ext cx="9010785" cy="2672862"/>
                      </a:xfrm>
                      <a:prstGeom prst="rect">
                        <a:avLst/>
                      </a:prstGeom>
                      <a:noFill/>
                    </p:spPr>
                  </p:pic>
                </p:oleObj>
              </mc:Fallback>
            </mc:AlternateContent>
          </a:graphicData>
        </a:graphic>
      </p:graphicFrame>
      <p:pic>
        <p:nvPicPr>
          <p:cNvPr id="6" name="图片 5" descr="中心波长示意图.jpg">
            <a:extLst>
              <a:ext uri="{FF2B5EF4-FFF2-40B4-BE49-F238E27FC236}">
                <a16:creationId xmlns:a16="http://schemas.microsoft.com/office/drawing/2014/main" id="{7FDDA709-EA0A-4581-A659-A2EB1DA4E053}"/>
              </a:ext>
            </a:extLst>
          </p:cNvPr>
          <p:cNvPicPr/>
          <p:nvPr/>
        </p:nvPicPr>
        <p:blipFill>
          <a:blip r:embed="rId6" cstate="print"/>
          <a:stretch>
            <a:fillRect/>
          </a:stretch>
        </p:blipFill>
        <p:spPr>
          <a:xfrm>
            <a:off x="2826923" y="2672862"/>
            <a:ext cx="6538153" cy="3247855"/>
          </a:xfrm>
          <a:prstGeom prst="rect">
            <a:avLst/>
          </a:prstGeom>
        </p:spPr>
      </p:pic>
    </p:spTree>
    <p:extLst>
      <p:ext uri="{BB962C8B-B14F-4D97-AF65-F5344CB8AC3E}">
        <p14:creationId xmlns:p14="http://schemas.microsoft.com/office/powerpoint/2010/main" val="184834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16CADF0-A9E1-431B-899F-2B023E23B7D8}"/>
              </a:ext>
            </a:extLst>
          </p:cNvPr>
          <p:cNvSpPr>
            <a:spLocks noChangeArrowheads="1"/>
          </p:cNvSpPr>
          <p:nvPr/>
        </p:nvSpPr>
        <p:spPr bwMode="auto">
          <a:xfrm>
            <a:off x="1544319" y="1687313"/>
            <a:ext cx="39456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CC9BD9B9-1E63-4A36-B067-163513C604B4}"/>
              </a:ext>
            </a:extLst>
          </p:cNvPr>
          <p:cNvGraphicFramePr>
            <a:graphicFrameLocks noChangeAspect="1"/>
          </p:cNvGraphicFramePr>
          <p:nvPr/>
        </p:nvGraphicFramePr>
        <p:xfrm>
          <a:off x="3069920" y="2446506"/>
          <a:ext cx="6052160" cy="1964987"/>
        </p:xfrm>
        <a:graphic>
          <a:graphicData uri="http://schemas.openxmlformats.org/presentationml/2006/ole">
            <mc:AlternateContent xmlns:mc="http://schemas.openxmlformats.org/markup-compatibility/2006">
              <mc:Choice xmlns:v="urn:schemas-microsoft-com:vml" Requires="v">
                <p:oleObj spid="_x0000_s2060" r:id="rId4" imgW="736600" imgH="241300" progId="Equation.DSMT4">
                  <p:embed/>
                </p:oleObj>
              </mc:Choice>
              <mc:Fallback>
                <p:oleObj r:id="rId4" imgW="736600" imgH="241300" progId="Equation.DSMT4">
                  <p:embed/>
                  <p:pic>
                    <p:nvPicPr>
                      <p:cNvPr id="5" name="对象 4">
                        <a:extLst>
                          <a:ext uri="{FF2B5EF4-FFF2-40B4-BE49-F238E27FC236}">
                            <a16:creationId xmlns:a16="http://schemas.microsoft.com/office/drawing/2014/main" id="{CC9BD9B9-1E63-4A36-B067-163513C60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920" y="2446506"/>
                        <a:ext cx="6052160" cy="1964987"/>
                      </a:xfrm>
                      <a:prstGeom prst="rect">
                        <a:avLst/>
                      </a:prstGeom>
                      <a:noFill/>
                    </p:spPr>
                  </p:pic>
                </p:oleObj>
              </mc:Fallback>
            </mc:AlternateContent>
          </a:graphicData>
        </a:graphic>
      </p:graphicFrame>
      <p:sp>
        <p:nvSpPr>
          <p:cNvPr id="6" name="Rectangle 4">
            <a:extLst>
              <a:ext uri="{FF2B5EF4-FFF2-40B4-BE49-F238E27FC236}">
                <a16:creationId xmlns:a16="http://schemas.microsoft.com/office/drawing/2014/main" id="{59884DA1-7623-4F4E-9A26-D8A64B5A71F6}"/>
              </a:ext>
            </a:extLst>
          </p:cNvPr>
          <p:cNvSpPr>
            <a:spLocks noChangeArrowheads="1"/>
          </p:cNvSpPr>
          <p:nvPr/>
        </p:nvSpPr>
        <p:spPr bwMode="auto">
          <a:xfrm>
            <a:off x="0" y="-1"/>
            <a:ext cx="287655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7" name="对象 6">
            <a:extLst>
              <a:ext uri="{FF2B5EF4-FFF2-40B4-BE49-F238E27FC236}">
                <a16:creationId xmlns:a16="http://schemas.microsoft.com/office/drawing/2014/main" id="{FE4306CB-EA6D-4409-AE09-9EE550CB3A8C}"/>
              </a:ext>
            </a:extLst>
          </p:cNvPr>
          <p:cNvGraphicFramePr>
            <a:graphicFrameLocks noChangeAspect="1"/>
          </p:cNvGraphicFramePr>
          <p:nvPr/>
        </p:nvGraphicFramePr>
        <p:xfrm>
          <a:off x="450291" y="2494279"/>
          <a:ext cx="11291418" cy="1869440"/>
        </p:xfrm>
        <a:graphic>
          <a:graphicData uri="http://schemas.openxmlformats.org/presentationml/2006/ole">
            <mc:AlternateContent xmlns:mc="http://schemas.openxmlformats.org/markup-compatibility/2006">
              <mc:Choice xmlns:v="urn:schemas-microsoft-com:vml" Requires="v">
                <p:oleObj spid="_x0000_s2061" r:id="rId6" imgW="1435100" imgH="241300" progId="Equation.DSMT4">
                  <p:embed/>
                </p:oleObj>
              </mc:Choice>
              <mc:Fallback>
                <p:oleObj r:id="rId6" imgW="1435100" imgH="241300" progId="Equation.DSMT4">
                  <p:embed/>
                  <p:pic>
                    <p:nvPicPr>
                      <p:cNvPr id="7" name="对象 6">
                        <a:extLst>
                          <a:ext uri="{FF2B5EF4-FFF2-40B4-BE49-F238E27FC236}">
                            <a16:creationId xmlns:a16="http://schemas.microsoft.com/office/drawing/2014/main" id="{FE4306CB-EA6D-4409-AE09-9EE550CB3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91" y="2494279"/>
                        <a:ext cx="11291418" cy="1869440"/>
                      </a:xfrm>
                      <a:prstGeom prst="rect">
                        <a:avLst/>
                      </a:prstGeom>
                      <a:noFill/>
                    </p:spPr>
                  </p:pic>
                </p:oleObj>
              </mc:Fallback>
            </mc:AlternateContent>
          </a:graphicData>
        </a:graphic>
      </p:graphicFrame>
    </p:spTree>
    <p:extLst>
      <p:ext uri="{BB962C8B-B14F-4D97-AF65-F5344CB8AC3E}">
        <p14:creationId xmlns:p14="http://schemas.microsoft.com/office/powerpoint/2010/main" val="19931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CBAF798-5038-4EEE-B9B6-1D857B5F6C80}"/>
              </a:ext>
            </a:extLst>
          </p:cNvPr>
          <p:cNvSpPr>
            <a:spLocks noChangeArrowheads="1"/>
          </p:cNvSpPr>
          <p:nvPr/>
        </p:nvSpPr>
        <p:spPr bwMode="auto">
          <a:xfrm>
            <a:off x="894944" y="1809344"/>
            <a:ext cx="148972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6">
            <a:extLst>
              <a:ext uri="{FF2B5EF4-FFF2-40B4-BE49-F238E27FC236}">
                <a16:creationId xmlns:a16="http://schemas.microsoft.com/office/drawing/2014/main" id="{9C253BC9-8B44-4EDE-8D6F-0FB4438391BC}"/>
              </a:ext>
            </a:extLst>
          </p:cNvPr>
          <p:cNvSpPr>
            <a:spLocks noChangeArrowheads="1"/>
          </p:cNvSpPr>
          <p:nvPr/>
        </p:nvSpPr>
        <p:spPr bwMode="auto">
          <a:xfrm flipV="1">
            <a:off x="-1190117" y="3176187"/>
            <a:ext cx="25690443" cy="89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9" name="对象 8">
            <a:extLst>
              <a:ext uri="{FF2B5EF4-FFF2-40B4-BE49-F238E27FC236}">
                <a16:creationId xmlns:a16="http://schemas.microsoft.com/office/drawing/2014/main" id="{C6959B52-2D67-4C28-95D3-7E8302276F0A}"/>
              </a:ext>
            </a:extLst>
          </p:cNvPr>
          <p:cNvGraphicFramePr>
            <a:graphicFrameLocks noChangeAspect="1"/>
          </p:cNvGraphicFramePr>
          <p:nvPr/>
        </p:nvGraphicFramePr>
        <p:xfrm>
          <a:off x="3576082" y="2449729"/>
          <a:ext cx="5039836" cy="1542807"/>
        </p:xfrm>
        <a:graphic>
          <a:graphicData uri="http://schemas.openxmlformats.org/presentationml/2006/ole">
            <mc:AlternateContent xmlns:mc="http://schemas.openxmlformats.org/markup-compatibility/2006">
              <mc:Choice xmlns:v="urn:schemas-microsoft-com:vml" Requires="v">
                <p:oleObj spid="_x0000_s3084" r:id="rId4" imgW="1397000" imgH="431800" progId="Equation.DSMT4">
                  <p:embed/>
                </p:oleObj>
              </mc:Choice>
              <mc:Fallback>
                <p:oleObj r:id="rId4" imgW="1397000" imgH="431800" progId="Equation.DSMT4">
                  <p:embed/>
                  <p:pic>
                    <p:nvPicPr>
                      <p:cNvPr id="9" name="对象 8">
                        <a:extLst>
                          <a:ext uri="{FF2B5EF4-FFF2-40B4-BE49-F238E27FC236}">
                            <a16:creationId xmlns:a16="http://schemas.microsoft.com/office/drawing/2014/main" id="{C6959B52-2D67-4C28-95D3-7E8302276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082" y="2449729"/>
                        <a:ext cx="5039836" cy="1542807"/>
                      </a:xfrm>
                      <a:prstGeom prst="rect">
                        <a:avLst/>
                      </a:prstGeom>
                      <a:noFill/>
                    </p:spPr>
                  </p:pic>
                </p:oleObj>
              </mc:Fallback>
            </mc:AlternateContent>
          </a:graphicData>
        </a:graphic>
      </p:graphicFrame>
      <p:sp>
        <p:nvSpPr>
          <p:cNvPr id="2" name="Rectangle 21">
            <a:extLst>
              <a:ext uri="{FF2B5EF4-FFF2-40B4-BE49-F238E27FC236}">
                <a16:creationId xmlns:a16="http://schemas.microsoft.com/office/drawing/2014/main" id="{2E7A19E4-0B4A-480B-A505-9B7120E51192}"/>
              </a:ext>
            </a:extLst>
          </p:cNvPr>
          <p:cNvSpPr>
            <a:spLocks noChangeArrowheads="1"/>
          </p:cNvSpPr>
          <p:nvPr/>
        </p:nvSpPr>
        <p:spPr bwMode="auto">
          <a:xfrm>
            <a:off x="243839" y="488219"/>
            <a:ext cx="141659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 name="对象 2">
            <a:extLst>
              <a:ext uri="{FF2B5EF4-FFF2-40B4-BE49-F238E27FC236}">
                <a16:creationId xmlns:a16="http://schemas.microsoft.com/office/drawing/2014/main" id="{A68DC433-EA4F-4ECF-A696-B03B6FFFD58C}"/>
              </a:ext>
            </a:extLst>
          </p:cNvPr>
          <p:cNvGraphicFramePr>
            <a:graphicFrameLocks noChangeAspect="1"/>
          </p:cNvGraphicFramePr>
          <p:nvPr/>
        </p:nvGraphicFramePr>
        <p:xfrm>
          <a:off x="1411559" y="2801619"/>
          <a:ext cx="9368882" cy="1254761"/>
        </p:xfrm>
        <a:graphic>
          <a:graphicData uri="http://schemas.openxmlformats.org/presentationml/2006/ole">
            <mc:AlternateContent xmlns:mc="http://schemas.openxmlformats.org/markup-compatibility/2006">
              <mc:Choice xmlns:v="urn:schemas-microsoft-com:vml" Requires="v">
                <p:oleObj spid="_x0000_s3085" r:id="rId6" imgW="3200400" imgH="431800" progId="Equation.DSMT4">
                  <p:embed/>
                </p:oleObj>
              </mc:Choice>
              <mc:Fallback>
                <p:oleObj r:id="rId6" imgW="3200400" imgH="431800" progId="Equation.DSMT4">
                  <p:embed/>
                  <p:pic>
                    <p:nvPicPr>
                      <p:cNvPr id="3" name="对象 2">
                        <a:extLst>
                          <a:ext uri="{FF2B5EF4-FFF2-40B4-BE49-F238E27FC236}">
                            <a16:creationId xmlns:a16="http://schemas.microsoft.com/office/drawing/2014/main" id="{A68DC433-EA4F-4ECF-A696-B03B6FFFD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559" y="2801619"/>
                        <a:ext cx="9368882" cy="1254761"/>
                      </a:xfrm>
                      <a:prstGeom prst="rect">
                        <a:avLst/>
                      </a:prstGeom>
                      <a:noFill/>
                    </p:spPr>
                  </p:pic>
                </p:oleObj>
              </mc:Fallback>
            </mc:AlternateContent>
          </a:graphicData>
        </a:graphic>
      </p:graphicFrame>
    </p:spTree>
    <p:extLst>
      <p:ext uri="{BB962C8B-B14F-4D97-AF65-F5344CB8AC3E}">
        <p14:creationId xmlns:p14="http://schemas.microsoft.com/office/powerpoint/2010/main" val="16397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nodePh="1">
                                  <p:stCondLst>
                                    <p:cond delay="0"/>
                                  </p:stCondLst>
                                  <p:endCondLst>
                                    <p:cond evt="begin" delay="0">
                                      <p:tn val="13"/>
                                    </p:cond>
                                  </p:end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9A5D9D-7C80-42FF-A602-34471B1170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1EE74687-639B-4D4D-80EE-87E7D25F460E}"/>
              </a:ext>
            </a:extLst>
          </p:cNvPr>
          <p:cNvGraphicFramePr>
            <a:graphicFrameLocks noChangeAspect="1"/>
          </p:cNvGraphicFramePr>
          <p:nvPr/>
        </p:nvGraphicFramePr>
        <p:xfrm>
          <a:off x="320297" y="243191"/>
          <a:ext cx="11551406" cy="3210128"/>
        </p:xfrm>
        <a:graphic>
          <a:graphicData uri="http://schemas.openxmlformats.org/presentationml/2006/ole">
            <mc:AlternateContent xmlns:mc="http://schemas.openxmlformats.org/markup-compatibility/2006">
              <mc:Choice xmlns:v="urn:schemas-microsoft-com:vml" Requires="v">
                <p:oleObj spid="_x0000_s4128" r:id="rId4" imgW="4340157" imgH="1212820" progId="Visio.Drawing.11">
                  <p:embed/>
                </p:oleObj>
              </mc:Choice>
              <mc:Fallback>
                <p:oleObj r:id="rId4" imgW="4340157" imgH="1212820" progId="Visio.Drawing.11">
                  <p:embed/>
                  <p:pic>
                    <p:nvPicPr>
                      <p:cNvPr id="5" name="对象 4">
                        <a:extLst>
                          <a:ext uri="{FF2B5EF4-FFF2-40B4-BE49-F238E27FC236}">
                            <a16:creationId xmlns:a16="http://schemas.microsoft.com/office/drawing/2014/main" id="{1EE74687-639B-4D4D-80EE-87E7D25F4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97" y="243191"/>
                        <a:ext cx="11551406" cy="3210128"/>
                      </a:xfrm>
                      <a:prstGeom prst="rect">
                        <a:avLst/>
                      </a:prstGeom>
                      <a:noFill/>
                    </p:spPr>
                  </p:pic>
                </p:oleObj>
              </mc:Fallback>
            </mc:AlternateContent>
          </a:graphicData>
        </a:graphic>
      </p:graphicFrame>
      <p:sp>
        <p:nvSpPr>
          <p:cNvPr id="6" name="Rectangle 4">
            <a:extLst>
              <a:ext uri="{FF2B5EF4-FFF2-40B4-BE49-F238E27FC236}">
                <a16:creationId xmlns:a16="http://schemas.microsoft.com/office/drawing/2014/main" id="{F7CBEC48-A246-4F31-8AA7-99AA1A172A0F}"/>
              </a:ext>
            </a:extLst>
          </p:cNvPr>
          <p:cNvSpPr>
            <a:spLocks noChangeArrowheads="1"/>
          </p:cNvSpPr>
          <p:nvPr/>
        </p:nvSpPr>
        <p:spPr bwMode="auto">
          <a:xfrm>
            <a:off x="1351429" y="3322043"/>
            <a:ext cx="192633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7" name="对象 6">
            <a:extLst>
              <a:ext uri="{FF2B5EF4-FFF2-40B4-BE49-F238E27FC236}">
                <a16:creationId xmlns:a16="http://schemas.microsoft.com/office/drawing/2014/main" id="{BED64ADB-42A0-442F-B2FE-AC2D62A4B64B}"/>
              </a:ext>
            </a:extLst>
          </p:cNvPr>
          <p:cNvGraphicFramePr>
            <a:graphicFrameLocks noChangeAspect="1"/>
          </p:cNvGraphicFramePr>
          <p:nvPr/>
        </p:nvGraphicFramePr>
        <p:xfrm>
          <a:off x="1351431" y="3322044"/>
          <a:ext cx="1676249" cy="641968"/>
        </p:xfrm>
        <a:graphic>
          <a:graphicData uri="http://schemas.openxmlformats.org/presentationml/2006/ole">
            <mc:AlternateContent xmlns:mc="http://schemas.openxmlformats.org/markup-compatibility/2006">
              <mc:Choice xmlns:v="urn:schemas-microsoft-com:vml" Requires="v">
                <p:oleObj spid="_x0000_s4129" r:id="rId6" imgW="444114" imgH="177646" progId="Equation.DSMT4">
                  <p:embed/>
                </p:oleObj>
              </mc:Choice>
              <mc:Fallback>
                <p:oleObj r:id="rId6" imgW="444114" imgH="177646" progId="Equation.DSMT4">
                  <p:embed/>
                  <p:pic>
                    <p:nvPicPr>
                      <p:cNvPr id="7" name="对象 6">
                        <a:extLst>
                          <a:ext uri="{FF2B5EF4-FFF2-40B4-BE49-F238E27FC236}">
                            <a16:creationId xmlns:a16="http://schemas.microsoft.com/office/drawing/2014/main" id="{BED64ADB-42A0-442F-B2FE-AC2D62A4B6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1431" y="3322044"/>
                        <a:ext cx="1676249" cy="641968"/>
                      </a:xfrm>
                      <a:prstGeom prst="rect">
                        <a:avLst/>
                      </a:prstGeom>
                      <a:noFill/>
                    </p:spPr>
                  </p:pic>
                </p:oleObj>
              </mc:Fallback>
            </mc:AlternateContent>
          </a:graphicData>
        </a:graphic>
      </p:graphicFrame>
      <p:sp>
        <p:nvSpPr>
          <p:cNvPr id="8" name="Rectangle 6">
            <a:extLst>
              <a:ext uri="{FF2B5EF4-FFF2-40B4-BE49-F238E27FC236}">
                <a16:creationId xmlns:a16="http://schemas.microsoft.com/office/drawing/2014/main" id="{0A847301-9C51-4642-B471-0AA6328C83E7}"/>
              </a:ext>
            </a:extLst>
          </p:cNvPr>
          <p:cNvSpPr>
            <a:spLocks noChangeArrowheads="1"/>
          </p:cNvSpPr>
          <p:nvPr/>
        </p:nvSpPr>
        <p:spPr bwMode="auto">
          <a:xfrm>
            <a:off x="1351430" y="4070973"/>
            <a:ext cx="138854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9" name="对象 8">
            <a:extLst>
              <a:ext uri="{FF2B5EF4-FFF2-40B4-BE49-F238E27FC236}">
                <a16:creationId xmlns:a16="http://schemas.microsoft.com/office/drawing/2014/main" id="{09045FBE-791A-42A2-84A2-3AF0714242DB}"/>
              </a:ext>
            </a:extLst>
          </p:cNvPr>
          <p:cNvGraphicFramePr>
            <a:graphicFrameLocks noChangeAspect="1"/>
          </p:cNvGraphicFramePr>
          <p:nvPr/>
        </p:nvGraphicFramePr>
        <p:xfrm>
          <a:off x="1351429" y="4070975"/>
          <a:ext cx="4175611" cy="828982"/>
        </p:xfrm>
        <a:graphic>
          <a:graphicData uri="http://schemas.openxmlformats.org/presentationml/2006/ole">
            <mc:AlternateContent xmlns:mc="http://schemas.openxmlformats.org/markup-compatibility/2006">
              <mc:Choice xmlns:v="urn:schemas-microsoft-com:vml" Requires="v">
                <p:oleObj spid="_x0000_s4130" r:id="rId8" imgW="1295400" imgH="254000" progId="Equation.DSMT4">
                  <p:embed/>
                </p:oleObj>
              </mc:Choice>
              <mc:Fallback>
                <p:oleObj r:id="rId8" imgW="1295400" imgH="254000" progId="Equation.DSMT4">
                  <p:embed/>
                  <p:pic>
                    <p:nvPicPr>
                      <p:cNvPr id="9" name="对象 8">
                        <a:extLst>
                          <a:ext uri="{FF2B5EF4-FFF2-40B4-BE49-F238E27FC236}">
                            <a16:creationId xmlns:a16="http://schemas.microsoft.com/office/drawing/2014/main" id="{09045FBE-791A-42A2-84A2-3AF0714242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1429" y="4070975"/>
                        <a:ext cx="4175611" cy="828982"/>
                      </a:xfrm>
                      <a:prstGeom prst="rect">
                        <a:avLst/>
                      </a:prstGeom>
                      <a:noFill/>
                    </p:spPr>
                  </p:pic>
                </p:oleObj>
              </mc:Fallback>
            </mc:AlternateContent>
          </a:graphicData>
        </a:graphic>
      </p:graphicFrame>
      <p:sp>
        <p:nvSpPr>
          <p:cNvPr id="10" name="Rectangle 8">
            <a:extLst>
              <a:ext uri="{FF2B5EF4-FFF2-40B4-BE49-F238E27FC236}">
                <a16:creationId xmlns:a16="http://schemas.microsoft.com/office/drawing/2014/main" id="{631A49BE-ABD8-4CFA-AE37-B044AA92D850}"/>
              </a:ext>
            </a:extLst>
          </p:cNvPr>
          <p:cNvSpPr>
            <a:spLocks noChangeArrowheads="1"/>
          </p:cNvSpPr>
          <p:nvPr/>
        </p:nvSpPr>
        <p:spPr bwMode="auto">
          <a:xfrm>
            <a:off x="1351427" y="4756033"/>
            <a:ext cx="24067497" cy="4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1" name="对象 10">
            <a:extLst>
              <a:ext uri="{FF2B5EF4-FFF2-40B4-BE49-F238E27FC236}">
                <a16:creationId xmlns:a16="http://schemas.microsoft.com/office/drawing/2014/main" id="{1E38DA76-0E8B-44D3-AE3E-2B1C6FAFDB77}"/>
              </a:ext>
            </a:extLst>
          </p:cNvPr>
          <p:cNvGraphicFramePr>
            <a:graphicFrameLocks noChangeAspect="1"/>
          </p:cNvGraphicFramePr>
          <p:nvPr/>
        </p:nvGraphicFramePr>
        <p:xfrm>
          <a:off x="1351428" y="4756034"/>
          <a:ext cx="2773532" cy="1337821"/>
        </p:xfrm>
        <a:graphic>
          <a:graphicData uri="http://schemas.openxmlformats.org/presentationml/2006/ole">
            <mc:AlternateContent xmlns:mc="http://schemas.openxmlformats.org/markup-compatibility/2006">
              <mc:Choice xmlns:v="urn:schemas-microsoft-com:vml" Requires="v">
                <p:oleObj spid="_x0000_s4131" r:id="rId10" imgW="812447" imgH="393529" progId="Equation.DSMT4">
                  <p:embed/>
                </p:oleObj>
              </mc:Choice>
              <mc:Fallback>
                <p:oleObj r:id="rId10" imgW="812447" imgH="393529" progId="Equation.DSMT4">
                  <p:embed/>
                  <p:pic>
                    <p:nvPicPr>
                      <p:cNvPr id="11" name="对象 10">
                        <a:extLst>
                          <a:ext uri="{FF2B5EF4-FFF2-40B4-BE49-F238E27FC236}">
                            <a16:creationId xmlns:a16="http://schemas.microsoft.com/office/drawing/2014/main" id="{1E38DA76-0E8B-44D3-AE3E-2B1C6FAFDB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1428" y="4756034"/>
                        <a:ext cx="2773532" cy="1337821"/>
                      </a:xfrm>
                      <a:prstGeom prst="rect">
                        <a:avLst/>
                      </a:prstGeom>
                      <a:noFill/>
                    </p:spPr>
                  </p:pic>
                </p:oleObj>
              </mc:Fallback>
            </mc:AlternateContent>
          </a:graphicData>
        </a:graphic>
      </p:graphicFrame>
      <p:sp>
        <p:nvSpPr>
          <p:cNvPr id="12" name="Rectangle 10">
            <a:extLst>
              <a:ext uri="{FF2B5EF4-FFF2-40B4-BE49-F238E27FC236}">
                <a16:creationId xmlns:a16="http://schemas.microsoft.com/office/drawing/2014/main" id="{01D48215-E9D0-4E00-83D3-35101A902F40}"/>
              </a:ext>
            </a:extLst>
          </p:cNvPr>
          <p:cNvSpPr>
            <a:spLocks noChangeArrowheads="1"/>
          </p:cNvSpPr>
          <p:nvPr/>
        </p:nvSpPr>
        <p:spPr bwMode="auto">
          <a:xfrm>
            <a:off x="6664962" y="3490238"/>
            <a:ext cx="420705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对象 12">
            <a:extLst>
              <a:ext uri="{FF2B5EF4-FFF2-40B4-BE49-F238E27FC236}">
                <a16:creationId xmlns:a16="http://schemas.microsoft.com/office/drawing/2014/main" id="{26677BCE-9D68-49C4-9FA8-3DC5A539A426}"/>
              </a:ext>
            </a:extLst>
          </p:cNvPr>
          <p:cNvGraphicFramePr>
            <a:graphicFrameLocks noChangeAspect="1"/>
          </p:cNvGraphicFramePr>
          <p:nvPr/>
        </p:nvGraphicFramePr>
        <p:xfrm>
          <a:off x="6664962" y="3490239"/>
          <a:ext cx="1769445" cy="1422495"/>
        </p:xfrm>
        <a:graphic>
          <a:graphicData uri="http://schemas.openxmlformats.org/presentationml/2006/ole">
            <mc:AlternateContent xmlns:mc="http://schemas.openxmlformats.org/markup-compatibility/2006">
              <mc:Choice xmlns:v="urn:schemas-microsoft-com:vml" Requires="v">
                <p:oleObj spid="_x0000_s4132" r:id="rId12" imgW="482391" imgH="393529" progId="Equation.DSMT4">
                  <p:embed/>
                </p:oleObj>
              </mc:Choice>
              <mc:Fallback>
                <p:oleObj r:id="rId12" imgW="482391" imgH="393529" progId="Equation.DSMT4">
                  <p:embed/>
                  <p:pic>
                    <p:nvPicPr>
                      <p:cNvPr id="13" name="对象 12">
                        <a:extLst>
                          <a:ext uri="{FF2B5EF4-FFF2-40B4-BE49-F238E27FC236}">
                            <a16:creationId xmlns:a16="http://schemas.microsoft.com/office/drawing/2014/main" id="{26677BCE-9D68-49C4-9FA8-3DC5A539A4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64962" y="3490239"/>
                        <a:ext cx="1769445" cy="1422495"/>
                      </a:xfrm>
                      <a:prstGeom prst="rect">
                        <a:avLst/>
                      </a:prstGeom>
                      <a:noFill/>
                    </p:spPr>
                  </p:pic>
                </p:oleObj>
              </mc:Fallback>
            </mc:AlternateContent>
          </a:graphicData>
        </a:graphic>
      </p:graphicFrame>
      <p:sp>
        <p:nvSpPr>
          <p:cNvPr id="14" name="Rectangle 17">
            <a:extLst>
              <a:ext uri="{FF2B5EF4-FFF2-40B4-BE49-F238E27FC236}">
                <a16:creationId xmlns:a16="http://schemas.microsoft.com/office/drawing/2014/main" id="{8C552628-1A5E-4A3F-9BE3-FBB9CED02D2E}"/>
              </a:ext>
            </a:extLst>
          </p:cNvPr>
          <p:cNvSpPr>
            <a:spLocks noChangeArrowheads="1"/>
          </p:cNvSpPr>
          <p:nvPr/>
        </p:nvSpPr>
        <p:spPr bwMode="auto">
          <a:xfrm>
            <a:off x="6329936" y="4732201"/>
            <a:ext cx="162243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5" name="对象 14">
            <a:extLst>
              <a:ext uri="{FF2B5EF4-FFF2-40B4-BE49-F238E27FC236}">
                <a16:creationId xmlns:a16="http://schemas.microsoft.com/office/drawing/2014/main" id="{E060E9BC-825E-446B-96EA-8F24C258F251}"/>
              </a:ext>
            </a:extLst>
          </p:cNvPr>
          <p:cNvGraphicFramePr>
            <a:graphicFrameLocks noChangeAspect="1"/>
          </p:cNvGraphicFramePr>
          <p:nvPr/>
        </p:nvGraphicFramePr>
        <p:xfrm>
          <a:off x="6664962" y="4798636"/>
          <a:ext cx="4510636" cy="1380807"/>
        </p:xfrm>
        <a:graphic>
          <a:graphicData uri="http://schemas.openxmlformats.org/presentationml/2006/ole">
            <mc:AlternateContent xmlns:mc="http://schemas.openxmlformats.org/markup-compatibility/2006">
              <mc:Choice xmlns:v="urn:schemas-microsoft-com:vml" Requires="v">
                <p:oleObj spid="_x0000_s4133" r:id="rId14" imgW="1397000" imgH="431800" progId="Equation.DSMT4">
                  <p:embed/>
                </p:oleObj>
              </mc:Choice>
              <mc:Fallback>
                <p:oleObj r:id="rId14" imgW="1397000" imgH="431800" progId="Equation.DSMT4">
                  <p:embed/>
                  <p:pic>
                    <p:nvPicPr>
                      <p:cNvPr id="15" name="对象 14">
                        <a:extLst>
                          <a:ext uri="{FF2B5EF4-FFF2-40B4-BE49-F238E27FC236}">
                            <a16:creationId xmlns:a16="http://schemas.microsoft.com/office/drawing/2014/main" id="{E060E9BC-825E-446B-96EA-8F24C258F2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64962" y="4798636"/>
                        <a:ext cx="4510636" cy="1380807"/>
                      </a:xfrm>
                      <a:prstGeom prst="rect">
                        <a:avLst/>
                      </a:prstGeom>
                      <a:noFill/>
                    </p:spPr>
                  </p:pic>
                </p:oleObj>
              </mc:Fallback>
            </mc:AlternateContent>
          </a:graphicData>
        </a:graphic>
      </p:graphicFrame>
    </p:spTree>
    <p:extLst>
      <p:ext uri="{BB962C8B-B14F-4D97-AF65-F5344CB8AC3E}">
        <p14:creationId xmlns:p14="http://schemas.microsoft.com/office/powerpoint/2010/main" val="32487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3196</Words>
  <Application>Microsoft Office PowerPoint</Application>
  <PresentationFormat>Widescreen</PresentationFormat>
  <Paragraphs>118</Paragraphs>
  <Slides>49</Slides>
  <Notes>27</Notes>
  <HiddenSlides>1</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2</vt:i4>
      </vt:variant>
      <vt:variant>
        <vt:lpstr>Slide Titles</vt:lpstr>
      </vt:variant>
      <vt:variant>
        <vt:i4>49</vt:i4>
      </vt:variant>
    </vt:vector>
  </HeadingPairs>
  <TitlesOfParts>
    <vt:vector size="61" baseType="lpstr">
      <vt:lpstr>等线</vt:lpstr>
      <vt:lpstr>等线 Light</vt:lpstr>
      <vt:lpstr>Arial</vt:lpstr>
      <vt:lpstr>Calibri</vt:lpstr>
      <vt:lpstr>Calibri Light</vt:lpstr>
      <vt:lpstr>Times New Roman</vt:lpstr>
      <vt:lpstr>Office Theme</vt:lpstr>
      <vt:lpstr>Office 主题​​</vt:lpstr>
      <vt:lpstr>1_Office Theme</vt:lpstr>
      <vt:lpstr>1_Office 主题​​</vt:lpstr>
      <vt:lpstr>Visio.Drawing.11</vt:lpstr>
      <vt:lpstr>Equation.DSMT4</vt:lpstr>
      <vt:lpstr>用于可变形机翼的光纤形状传感系统开发</vt:lpstr>
      <vt:lpstr>项目简介</vt:lpstr>
      <vt:lpstr>PowerPoint Presentation</vt:lpstr>
      <vt:lpstr>项目进展</vt:lpstr>
      <vt:lpstr>传感原理</vt:lpstr>
      <vt:lpstr>PowerPoint Presentation</vt:lpstr>
      <vt:lpstr>PowerPoint Presentation</vt:lpstr>
      <vt:lpstr>PowerPoint Presentation</vt:lpstr>
      <vt:lpstr>PowerPoint Presentation</vt:lpstr>
      <vt:lpstr>PowerPoint Presentation</vt:lpstr>
      <vt:lpstr>传感器</vt:lpstr>
      <vt:lpstr>PowerPoint Presentation</vt:lpstr>
      <vt:lpstr>算法设计</vt:lpstr>
      <vt:lpstr>PowerPoint Presentation</vt:lpstr>
      <vt:lpstr>PowerPoint Presentation</vt:lpstr>
      <vt:lpstr>实际应变</vt:lpstr>
      <vt:lpstr>计算应变</vt:lpstr>
      <vt:lpstr>PowerPoint Presentation</vt:lpstr>
      <vt:lpstr>重构算法</vt:lpstr>
      <vt:lpstr>曲率插值</vt:lpstr>
      <vt:lpstr>递推计算所有点坐标</vt:lpstr>
      <vt:lpstr>PowerPoint Presentation</vt:lpstr>
      <vt:lpstr>PowerPoint Presentation</vt:lpstr>
      <vt:lpstr>PowerPoint Presentation</vt:lpstr>
      <vt:lpstr>PowerPoint Presentation</vt:lpstr>
      <vt:lpstr>算法优点</vt:lpstr>
      <vt:lpstr>人机交互程序设计</vt:lpstr>
      <vt:lpstr>数据采集</vt:lpstr>
      <vt:lpstr>算法处理</vt:lpstr>
      <vt:lpstr>算法处理</vt:lpstr>
      <vt:lpstr>PowerPoint Presentation</vt:lpstr>
      <vt:lpstr>绘图显示</vt:lpstr>
      <vt:lpstr>PowerPoint Presentation</vt:lpstr>
      <vt:lpstr>PowerPoint Presentation</vt:lpstr>
      <vt:lpstr>①根线是采集程序传输回来的中心波长的数组 </vt:lpstr>
      <vt:lpstr>②就是我们的核心部分，对应着的分别是：根据中心波长求曲率，再进行插值，算出每个点的相对坐标，在转化为绝对坐标。</vt:lpstr>
      <vt:lpstr>③是检索数组。分别得到x，y，z的数值 </vt:lpstr>
      <vt:lpstr>④最后是显示。</vt:lpstr>
      <vt:lpstr>遇到的问题与解决办法</vt:lpstr>
      <vt:lpstr>调试中遇到的问题与解决方法</vt:lpstr>
      <vt:lpstr>PowerPoint Presentation</vt:lpstr>
      <vt:lpstr>PowerPoint Presentation</vt:lpstr>
      <vt:lpstr>阶段性成果展示</vt:lpstr>
      <vt:lpstr>阶段成果展示</vt:lpstr>
      <vt:lpstr>阶段成果展示</vt:lpstr>
      <vt:lpstr>阶段成果展示</vt:lpstr>
      <vt:lpstr>下一阶段研究安排</vt:lpstr>
      <vt:lpstr>PowerPoint Presentation</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形状传感软件设计</dc:title>
  <dc:creator>xiao jianzhong</dc:creator>
  <cp:lastModifiedBy>pu hang</cp:lastModifiedBy>
  <cp:revision>11</cp:revision>
  <dcterms:created xsi:type="dcterms:W3CDTF">2019-08-30T07:36:00Z</dcterms:created>
  <dcterms:modified xsi:type="dcterms:W3CDTF">2019-12-02T05:07:22Z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